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1"/>
    <p:sldMasterId id="2147483736" r:id="rId2"/>
    <p:sldMasterId id="2147483676" r:id="rId3"/>
    <p:sldMasterId id="2147483664" r:id="rId4"/>
  </p:sldMasterIdLst>
  <p:notesMasterIdLst>
    <p:notesMasterId r:id="rId56"/>
  </p:notesMasterIdLst>
  <p:handoutMasterIdLst>
    <p:handoutMasterId r:id="rId57"/>
  </p:handoutMasterIdLst>
  <p:sldIdLst>
    <p:sldId id="277" r:id="rId5"/>
    <p:sldId id="393" r:id="rId6"/>
    <p:sldId id="422" r:id="rId7"/>
    <p:sldId id="399" r:id="rId8"/>
    <p:sldId id="400" r:id="rId9"/>
    <p:sldId id="423" r:id="rId10"/>
    <p:sldId id="398" r:id="rId11"/>
    <p:sldId id="434" r:id="rId12"/>
    <p:sldId id="405" r:id="rId13"/>
    <p:sldId id="402" r:id="rId14"/>
    <p:sldId id="406" r:id="rId15"/>
    <p:sldId id="407" r:id="rId16"/>
    <p:sldId id="395" r:id="rId17"/>
    <p:sldId id="411" r:id="rId18"/>
    <p:sldId id="417" r:id="rId19"/>
    <p:sldId id="418" r:id="rId20"/>
    <p:sldId id="419" r:id="rId21"/>
    <p:sldId id="420" r:id="rId22"/>
    <p:sldId id="421" r:id="rId23"/>
    <p:sldId id="457" r:id="rId24"/>
    <p:sldId id="439" r:id="rId25"/>
    <p:sldId id="440" r:id="rId26"/>
    <p:sldId id="441" r:id="rId27"/>
    <p:sldId id="442" r:id="rId28"/>
    <p:sldId id="443" r:id="rId29"/>
    <p:sldId id="444" r:id="rId30"/>
    <p:sldId id="445" r:id="rId31"/>
    <p:sldId id="446" r:id="rId32"/>
    <p:sldId id="447" r:id="rId33"/>
    <p:sldId id="448" r:id="rId34"/>
    <p:sldId id="449" r:id="rId35"/>
    <p:sldId id="458" r:id="rId36"/>
    <p:sldId id="412" r:id="rId37"/>
    <p:sldId id="450" r:id="rId38"/>
    <p:sldId id="451" r:id="rId39"/>
    <p:sldId id="452" r:id="rId40"/>
    <p:sldId id="453" r:id="rId41"/>
    <p:sldId id="454" r:id="rId42"/>
    <p:sldId id="408" r:id="rId43"/>
    <p:sldId id="414" r:id="rId44"/>
    <p:sldId id="409" r:id="rId45"/>
    <p:sldId id="415" r:id="rId46"/>
    <p:sldId id="410" r:id="rId47"/>
    <p:sldId id="416" r:id="rId48"/>
    <p:sldId id="435" r:id="rId49"/>
    <p:sldId id="436" r:id="rId50"/>
    <p:sldId id="437" r:id="rId51"/>
    <p:sldId id="425" r:id="rId52"/>
    <p:sldId id="455" r:id="rId53"/>
    <p:sldId id="456" r:id="rId54"/>
    <p:sldId id="438" r:id="rId55"/>
  </p:sldIdLst>
  <p:sldSz cx="9144000" cy="6858000" type="screen4x3"/>
  <p:notesSz cx="6642100" cy="965358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FFFFCC"/>
    <a:srgbClr val="DDDDDD"/>
    <a:srgbClr val="EAEAEA"/>
    <a:srgbClr val="CC3300"/>
    <a:srgbClr val="CC99FF"/>
    <a:srgbClr val="66FFFF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85" autoAdjust="0"/>
    <p:restoredTop sz="94660"/>
  </p:normalViewPr>
  <p:slideViewPr>
    <p:cSldViewPr>
      <p:cViewPr varScale="1">
        <p:scale>
          <a:sx n="79" d="100"/>
          <a:sy n="79" d="100"/>
        </p:scale>
        <p:origin x="-1216" y="-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98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760"/>
    </p:cViewPr>
  </p:sorterViewPr>
  <p:notesViewPr>
    <p:cSldViewPr>
      <p:cViewPr>
        <p:scale>
          <a:sx n="66" d="100"/>
          <a:sy n="66" d="100"/>
        </p:scale>
        <p:origin x="-846" y="1368"/>
      </p:cViewPr>
      <p:guideLst>
        <p:guide orient="horz" pos="2320"/>
        <p:guide pos="281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8138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661" tIns="0" rIns="18661" bIns="0" numCol="1" anchor="t" anchorCtr="0" compatLnSpc="1">
            <a:prstTxWarp prst="textNoShape">
              <a:avLst/>
            </a:prstTxWarp>
          </a:bodyPr>
          <a:lstStyle>
            <a:lvl1pPr defTabSz="895350" latinLnBrk="0">
              <a:defRPr sz="1000" i="1">
                <a:ea typeface="돋움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3963" y="0"/>
            <a:ext cx="2878137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661" tIns="0" rIns="18661" bIns="0" numCol="1" anchor="t" anchorCtr="0" compatLnSpc="1">
            <a:prstTxWarp prst="textNoShape">
              <a:avLst/>
            </a:prstTxWarp>
          </a:bodyPr>
          <a:lstStyle>
            <a:lvl1pPr algn="r" defTabSz="895350" latinLnBrk="0">
              <a:defRPr sz="1000" i="1">
                <a:ea typeface="돋움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70988"/>
            <a:ext cx="2878138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661" tIns="0" rIns="18661" bIns="0" numCol="1" anchor="b" anchorCtr="0" compatLnSpc="1">
            <a:prstTxWarp prst="textNoShape">
              <a:avLst/>
            </a:prstTxWarp>
          </a:bodyPr>
          <a:lstStyle>
            <a:lvl1pPr defTabSz="895350" latinLnBrk="0">
              <a:defRPr sz="1000" i="1">
                <a:ea typeface="돋움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3963" y="9170988"/>
            <a:ext cx="2878137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661" tIns="0" rIns="18661" bIns="0" numCol="1" anchor="b" anchorCtr="0" compatLnSpc="1">
            <a:prstTxWarp prst="textNoShape">
              <a:avLst/>
            </a:prstTxWarp>
          </a:bodyPr>
          <a:lstStyle>
            <a:lvl1pPr algn="r" defTabSz="895350" latinLnBrk="0">
              <a:defRPr sz="1000" i="1">
                <a:ea typeface="돋움" pitchFamily="50" charset="-127"/>
              </a:defRPr>
            </a:lvl1pPr>
          </a:lstStyle>
          <a:p>
            <a:fld id="{A958FF2F-0791-4F83-8CC1-57DD447D83F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74528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8138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661" tIns="0" rIns="18661" bIns="0" numCol="1" anchor="t" anchorCtr="0" compatLnSpc="1">
            <a:prstTxWarp prst="textNoShape">
              <a:avLst/>
            </a:prstTxWarp>
          </a:bodyPr>
          <a:lstStyle>
            <a:lvl1pPr defTabSz="895350" latinLnBrk="0">
              <a:defRPr sz="1000" i="1">
                <a:ea typeface="돋움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3963" y="0"/>
            <a:ext cx="2878137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661" tIns="0" rIns="18661" bIns="0" numCol="1" anchor="t" anchorCtr="0" compatLnSpc="1">
            <a:prstTxWarp prst="textNoShape">
              <a:avLst/>
            </a:prstTxWarp>
          </a:bodyPr>
          <a:lstStyle>
            <a:lvl1pPr algn="r" defTabSz="895350" latinLnBrk="0">
              <a:defRPr sz="1000" i="1">
                <a:ea typeface="돋움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1275" y="639763"/>
            <a:ext cx="6589713" cy="4941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69900" y="5772150"/>
            <a:ext cx="5715000" cy="302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194" tIns="45097" rIns="90194" bIns="450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문자열 유형을 편집하려면 누르십시오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70988"/>
            <a:ext cx="2878138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661" tIns="0" rIns="18661" bIns="0" numCol="1" anchor="b" anchorCtr="0" compatLnSpc="1">
            <a:prstTxWarp prst="textNoShape">
              <a:avLst/>
            </a:prstTxWarp>
          </a:bodyPr>
          <a:lstStyle>
            <a:lvl1pPr defTabSz="895350" latinLnBrk="0">
              <a:defRPr sz="1000" i="1">
                <a:ea typeface="돋움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3963" y="9170988"/>
            <a:ext cx="2878137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661" tIns="0" rIns="18661" bIns="0" numCol="1" anchor="b" anchorCtr="0" compatLnSpc="1">
            <a:prstTxWarp prst="textNoShape">
              <a:avLst/>
            </a:prstTxWarp>
          </a:bodyPr>
          <a:lstStyle>
            <a:lvl1pPr algn="r" defTabSz="895350" latinLnBrk="0">
              <a:defRPr sz="1000" i="1">
                <a:ea typeface="돋움" pitchFamily="50" charset="-127"/>
              </a:defRPr>
            </a:lvl1pPr>
          </a:lstStyle>
          <a:p>
            <a:fld id="{51BC0879-4465-4F96-BD3F-DFECAC432DE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608988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돋움" pitchFamily="50" charset="-127"/>
        <a:cs typeface="돋움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돋움" pitchFamily="50" charset="-127"/>
        <a:cs typeface="돋움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돋움" pitchFamily="50" charset="-127"/>
        <a:cs typeface="돋움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돋움" pitchFamily="50" charset="-127"/>
        <a:cs typeface="돋움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돋움" pitchFamily="50" charset="-127"/>
        <a:cs typeface="돋움" charset="0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953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defTabSz="8953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defTabSz="8953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defTabSz="8953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defTabSz="8953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eaLnBrk="1" hangingPunct="1"/>
            <a:fld id="{612A4EAB-73CD-46CE-91F2-90655C7CE712}" type="slidenum">
              <a:rPr lang="en-US" altLang="ko-KR" sz="1000">
                <a:ea typeface="돋움" pitchFamily="50" charset="-127"/>
              </a:rPr>
              <a:pPr eaLnBrk="1" hangingPunct="1"/>
              <a:t>1</a:t>
            </a:fld>
            <a:endParaRPr lang="en-US" altLang="ko-KR" sz="1000">
              <a:ea typeface="돋움" pitchFamily="50" charset="-127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F587AD-5D42-458D-812B-8333C3FFE57F}" type="slidenum">
              <a:rPr lang="en-US" altLang="ko-KR"/>
              <a:pPr/>
              <a:t>10</a:t>
            </a:fld>
            <a:endParaRPr lang="en-US" altLang="ko-KR"/>
          </a:p>
        </p:txBody>
      </p:sp>
      <p:sp>
        <p:nvSpPr>
          <p:cNvPr id="168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F587AD-5D42-458D-812B-8333C3FFE57F}" type="slidenum">
              <a:rPr lang="en-US" altLang="ko-KR"/>
              <a:pPr/>
              <a:t>11</a:t>
            </a:fld>
            <a:endParaRPr lang="en-US" altLang="ko-KR"/>
          </a:p>
        </p:txBody>
      </p:sp>
      <p:sp>
        <p:nvSpPr>
          <p:cNvPr id="168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F587AD-5D42-458D-812B-8333C3FFE57F}" type="slidenum">
              <a:rPr lang="en-US" altLang="ko-KR"/>
              <a:pPr/>
              <a:t>12</a:t>
            </a:fld>
            <a:endParaRPr lang="en-US" altLang="ko-KR"/>
          </a:p>
        </p:txBody>
      </p:sp>
      <p:sp>
        <p:nvSpPr>
          <p:cNvPr id="168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4DD6B4-AB79-4DA9-878B-73FE2C428B61}" type="slidenum">
              <a:rPr lang="en-US" altLang="ko-KR"/>
              <a:pPr/>
              <a:t>13</a:t>
            </a:fld>
            <a:endParaRPr lang="en-US" altLang="ko-KR"/>
          </a:p>
        </p:txBody>
      </p:sp>
      <p:sp>
        <p:nvSpPr>
          <p:cNvPr id="168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4DD6B4-AB79-4DA9-878B-73FE2C428B61}" type="slidenum">
              <a:rPr lang="en-US" altLang="ko-KR"/>
              <a:pPr/>
              <a:t>14</a:t>
            </a:fld>
            <a:endParaRPr lang="en-US" altLang="ko-KR"/>
          </a:p>
        </p:txBody>
      </p:sp>
      <p:sp>
        <p:nvSpPr>
          <p:cNvPr id="168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4DD6B4-AB79-4DA9-878B-73FE2C428B61}" type="slidenum">
              <a:rPr lang="en-US" altLang="ko-KR"/>
              <a:pPr/>
              <a:t>15</a:t>
            </a:fld>
            <a:endParaRPr lang="en-US" altLang="ko-KR"/>
          </a:p>
        </p:txBody>
      </p:sp>
      <p:sp>
        <p:nvSpPr>
          <p:cNvPr id="168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4DD6B4-AB79-4DA9-878B-73FE2C428B61}" type="slidenum">
              <a:rPr lang="en-US" altLang="ko-KR"/>
              <a:pPr/>
              <a:t>16</a:t>
            </a:fld>
            <a:endParaRPr lang="en-US" altLang="ko-KR"/>
          </a:p>
        </p:txBody>
      </p:sp>
      <p:sp>
        <p:nvSpPr>
          <p:cNvPr id="168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4DD6B4-AB79-4DA9-878B-73FE2C428B61}" type="slidenum">
              <a:rPr lang="en-US" altLang="ko-KR"/>
              <a:pPr/>
              <a:t>17</a:t>
            </a:fld>
            <a:endParaRPr lang="en-US" altLang="ko-KR"/>
          </a:p>
        </p:txBody>
      </p:sp>
      <p:sp>
        <p:nvSpPr>
          <p:cNvPr id="168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4DD6B4-AB79-4DA9-878B-73FE2C428B61}" type="slidenum">
              <a:rPr lang="en-US" altLang="ko-KR"/>
              <a:pPr/>
              <a:t>18</a:t>
            </a:fld>
            <a:endParaRPr lang="en-US" altLang="ko-KR"/>
          </a:p>
        </p:txBody>
      </p:sp>
      <p:sp>
        <p:nvSpPr>
          <p:cNvPr id="168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4DD6B4-AB79-4DA9-878B-73FE2C428B61}" type="slidenum">
              <a:rPr lang="en-US" altLang="ko-KR"/>
              <a:pPr/>
              <a:t>19</a:t>
            </a:fld>
            <a:endParaRPr lang="en-US" altLang="ko-KR"/>
          </a:p>
        </p:txBody>
      </p:sp>
      <p:sp>
        <p:nvSpPr>
          <p:cNvPr id="168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F587AD-5D42-458D-812B-8333C3FFE57F}" type="slidenum">
              <a:rPr lang="en-US" altLang="ko-KR"/>
              <a:pPr/>
              <a:t>2</a:t>
            </a:fld>
            <a:endParaRPr lang="en-US" altLang="ko-KR"/>
          </a:p>
        </p:txBody>
      </p:sp>
      <p:sp>
        <p:nvSpPr>
          <p:cNvPr id="168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953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defTabSz="8953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defTabSz="8953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defTabSz="8953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defTabSz="8953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eaLnBrk="1" hangingPunct="1"/>
            <a:fld id="{52A973C5-FFC8-4733-ABF7-71F75B97CBF1}" type="slidenum">
              <a:rPr lang="en-US" altLang="ko-KR" sz="1000">
                <a:ea typeface="돋움" pitchFamily="50" charset="-127"/>
              </a:rPr>
              <a:pPr eaLnBrk="1" hangingPunct="1"/>
              <a:t>20</a:t>
            </a:fld>
            <a:endParaRPr lang="en-US" altLang="ko-KR" sz="1000">
              <a:ea typeface="돋움" pitchFamily="50" charset="-127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3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4DD6B4-AB79-4DA9-878B-73FE2C428B61}" type="slidenum">
              <a:rPr lang="en-US" altLang="ko-KR"/>
              <a:pPr/>
              <a:t>21</a:t>
            </a:fld>
            <a:endParaRPr lang="en-US" altLang="ko-KR"/>
          </a:p>
        </p:txBody>
      </p:sp>
      <p:sp>
        <p:nvSpPr>
          <p:cNvPr id="168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4DD6B4-AB79-4DA9-878B-73FE2C428B61}" type="slidenum">
              <a:rPr lang="en-US" altLang="ko-KR"/>
              <a:pPr/>
              <a:t>22</a:t>
            </a:fld>
            <a:endParaRPr lang="en-US" altLang="ko-KR"/>
          </a:p>
        </p:txBody>
      </p:sp>
      <p:sp>
        <p:nvSpPr>
          <p:cNvPr id="168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4DD6B4-AB79-4DA9-878B-73FE2C428B61}" type="slidenum">
              <a:rPr lang="en-US" altLang="ko-KR"/>
              <a:pPr/>
              <a:t>23</a:t>
            </a:fld>
            <a:endParaRPr lang="en-US" altLang="ko-KR"/>
          </a:p>
        </p:txBody>
      </p:sp>
      <p:sp>
        <p:nvSpPr>
          <p:cNvPr id="168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4DD6B4-AB79-4DA9-878B-73FE2C428B61}" type="slidenum">
              <a:rPr lang="en-US" altLang="ko-KR"/>
              <a:pPr/>
              <a:t>24</a:t>
            </a:fld>
            <a:endParaRPr lang="en-US" altLang="ko-KR"/>
          </a:p>
        </p:txBody>
      </p:sp>
      <p:sp>
        <p:nvSpPr>
          <p:cNvPr id="168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4DD6B4-AB79-4DA9-878B-73FE2C428B61}" type="slidenum">
              <a:rPr lang="en-US" altLang="ko-KR"/>
              <a:pPr/>
              <a:t>25</a:t>
            </a:fld>
            <a:endParaRPr lang="en-US" altLang="ko-KR"/>
          </a:p>
        </p:txBody>
      </p:sp>
      <p:sp>
        <p:nvSpPr>
          <p:cNvPr id="168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4DD6B4-AB79-4DA9-878B-73FE2C428B61}" type="slidenum">
              <a:rPr lang="en-US" altLang="ko-KR"/>
              <a:pPr/>
              <a:t>26</a:t>
            </a:fld>
            <a:endParaRPr lang="en-US" altLang="ko-KR"/>
          </a:p>
        </p:txBody>
      </p:sp>
      <p:sp>
        <p:nvSpPr>
          <p:cNvPr id="168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4DD6B4-AB79-4DA9-878B-73FE2C428B61}" type="slidenum">
              <a:rPr lang="en-US" altLang="ko-KR"/>
              <a:pPr/>
              <a:t>27</a:t>
            </a:fld>
            <a:endParaRPr lang="en-US" altLang="ko-KR"/>
          </a:p>
        </p:txBody>
      </p:sp>
      <p:sp>
        <p:nvSpPr>
          <p:cNvPr id="168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4DD6B4-AB79-4DA9-878B-73FE2C428B61}" type="slidenum">
              <a:rPr lang="en-US" altLang="ko-KR"/>
              <a:pPr/>
              <a:t>28</a:t>
            </a:fld>
            <a:endParaRPr lang="en-US" altLang="ko-KR"/>
          </a:p>
        </p:txBody>
      </p:sp>
      <p:sp>
        <p:nvSpPr>
          <p:cNvPr id="168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4DD6B4-AB79-4DA9-878B-73FE2C428B61}" type="slidenum">
              <a:rPr lang="en-US" altLang="ko-KR"/>
              <a:pPr/>
              <a:t>29</a:t>
            </a:fld>
            <a:endParaRPr lang="en-US" altLang="ko-KR"/>
          </a:p>
        </p:txBody>
      </p:sp>
      <p:sp>
        <p:nvSpPr>
          <p:cNvPr id="168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F587AD-5D42-458D-812B-8333C3FFE57F}" type="slidenum">
              <a:rPr lang="en-US" altLang="ko-KR"/>
              <a:pPr/>
              <a:t>3</a:t>
            </a:fld>
            <a:endParaRPr lang="en-US" altLang="ko-KR"/>
          </a:p>
        </p:txBody>
      </p:sp>
      <p:sp>
        <p:nvSpPr>
          <p:cNvPr id="168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4DD6B4-AB79-4DA9-878B-73FE2C428B61}" type="slidenum">
              <a:rPr lang="en-US" altLang="ko-KR"/>
              <a:pPr/>
              <a:t>30</a:t>
            </a:fld>
            <a:endParaRPr lang="en-US" altLang="ko-KR"/>
          </a:p>
        </p:txBody>
      </p:sp>
      <p:sp>
        <p:nvSpPr>
          <p:cNvPr id="168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4DD6B4-AB79-4DA9-878B-73FE2C428B61}" type="slidenum">
              <a:rPr lang="en-US" altLang="ko-KR"/>
              <a:pPr/>
              <a:t>31</a:t>
            </a:fld>
            <a:endParaRPr lang="en-US" altLang="ko-KR"/>
          </a:p>
        </p:txBody>
      </p:sp>
      <p:sp>
        <p:nvSpPr>
          <p:cNvPr id="168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953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defTabSz="8953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defTabSz="8953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defTabSz="8953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defTabSz="8953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eaLnBrk="1" hangingPunct="1"/>
            <a:fld id="{52A973C5-FFC8-4733-ABF7-71F75B97CBF1}" type="slidenum">
              <a:rPr lang="en-US" altLang="ko-KR" sz="1000">
                <a:ea typeface="돋움" pitchFamily="50" charset="-127"/>
              </a:rPr>
              <a:pPr eaLnBrk="1" hangingPunct="1"/>
              <a:t>32</a:t>
            </a:fld>
            <a:endParaRPr lang="en-US" altLang="ko-KR" sz="1000">
              <a:ea typeface="돋움" pitchFamily="50" charset="-127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38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4DD6B4-AB79-4DA9-878B-73FE2C428B61}" type="slidenum">
              <a:rPr lang="en-US" altLang="ko-KR"/>
              <a:pPr/>
              <a:t>33</a:t>
            </a:fld>
            <a:endParaRPr lang="en-US" altLang="ko-KR"/>
          </a:p>
        </p:txBody>
      </p:sp>
      <p:sp>
        <p:nvSpPr>
          <p:cNvPr id="168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4DD6B4-AB79-4DA9-878B-73FE2C428B61}" type="slidenum">
              <a:rPr lang="en-US" altLang="ko-KR"/>
              <a:pPr/>
              <a:t>34</a:t>
            </a:fld>
            <a:endParaRPr lang="en-US" altLang="ko-KR"/>
          </a:p>
        </p:txBody>
      </p:sp>
      <p:sp>
        <p:nvSpPr>
          <p:cNvPr id="168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4DD6B4-AB79-4DA9-878B-73FE2C428B61}" type="slidenum">
              <a:rPr lang="en-US" altLang="ko-KR"/>
              <a:pPr/>
              <a:t>35</a:t>
            </a:fld>
            <a:endParaRPr lang="en-US" altLang="ko-KR"/>
          </a:p>
        </p:txBody>
      </p:sp>
      <p:sp>
        <p:nvSpPr>
          <p:cNvPr id="168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4DD6B4-AB79-4DA9-878B-73FE2C428B61}" type="slidenum">
              <a:rPr lang="en-US" altLang="ko-KR"/>
              <a:pPr/>
              <a:t>36</a:t>
            </a:fld>
            <a:endParaRPr lang="en-US" altLang="ko-KR"/>
          </a:p>
        </p:txBody>
      </p:sp>
      <p:sp>
        <p:nvSpPr>
          <p:cNvPr id="168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4DD6B4-AB79-4DA9-878B-73FE2C428B61}" type="slidenum">
              <a:rPr lang="en-US" altLang="ko-KR"/>
              <a:pPr/>
              <a:t>37</a:t>
            </a:fld>
            <a:endParaRPr lang="en-US" altLang="ko-KR"/>
          </a:p>
        </p:txBody>
      </p:sp>
      <p:sp>
        <p:nvSpPr>
          <p:cNvPr id="168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4DD6B4-AB79-4DA9-878B-73FE2C428B61}" type="slidenum">
              <a:rPr lang="en-US" altLang="ko-KR"/>
              <a:pPr/>
              <a:t>38</a:t>
            </a:fld>
            <a:endParaRPr lang="en-US" altLang="ko-KR"/>
          </a:p>
        </p:txBody>
      </p:sp>
      <p:sp>
        <p:nvSpPr>
          <p:cNvPr id="168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F587AD-5D42-458D-812B-8333C3FFE57F}" type="slidenum">
              <a:rPr lang="en-US" altLang="ko-KR"/>
              <a:pPr/>
              <a:t>39</a:t>
            </a:fld>
            <a:endParaRPr lang="en-US" altLang="ko-KR"/>
          </a:p>
        </p:txBody>
      </p:sp>
      <p:sp>
        <p:nvSpPr>
          <p:cNvPr id="168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F587AD-5D42-458D-812B-8333C3FFE57F}" type="slidenum">
              <a:rPr lang="en-US" altLang="ko-KR"/>
              <a:pPr/>
              <a:t>4</a:t>
            </a:fld>
            <a:endParaRPr lang="en-US" altLang="ko-KR"/>
          </a:p>
        </p:txBody>
      </p:sp>
      <p:sp>
        <p:nvSpPr>
          <p:cNvPr id="168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F587AD-5D42-458D-812B-8333C3FFE57F}" type="slidenum">
              <a:rPr lang="en-US" altLang="ko-KR"/>
              <a:pPr/>
              <a:t>40</a:t>
            </a:fld>
            <a:endParaRPr lang="en-US" altLang="ko-KR"/>
          </a:p>
        </p:txBody>
      </p:sp>
      <p:sp>
        <p:nvSpPr>
          <p:cNvPr id="168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F587AD-5D42-458D-812B-8333C3FFE57F}" type="slidenum">
              <a:rPr lang="en-US" altLang="ko-KR"/>
              <a:pPr/>
              <a:t>41</a:t>
            </a:fld>
            <a:endParaRPr lang="en-US" altLang="ko-KR"/>
          </a:p>
        </p:txBody>
      </p:sp>
      <p:sp>
        <p:nvSpPr>
          <p:cNvPr id="168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F587AD-5D42-458D-812B-8333C3FFE57F}" type="slidenum">
              <a:rPr lang="en-US" altLang="ko-KR"/>
              <a:pPr/>
              <a:t>42</a:t>
            </a:fld>
            <a:endParaRPr lang="en-US" altLang="ko-KR"/>
          </a:p>
        </p:txBody>
      </p:sp>
      <p:sp>
        <p:nvSpPr>
          <p:cNvPr id="168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F587AD-5D42-458D-812B-8333C3FFE57F}" type="slidenum">
              <a:rPr lang="en-US" altLang="ko-KR"/>
              <a:pPr/>
              <a:t>43</a:t>
            </a:fld>
            <a:endParaRPr lang="en-US" altLang="ko-KR"/>
          </a:p>
        </p:txBody>
      </p:sp>
      <p:sp>
        <p:nvSpPr>
          <p:cNvPr id="168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F587AD-5D42-458D-812B-8333C3FFE57F}" type="slidenum">
              <a:rPr lang="en-US" altLang="ko-KR"/>
              <a:pPr/>
              <a:t>44</a:t>
            </a:fld>
            <a:endParaRPr lang="en-US" altLang="ko-KR"/>
          </a:p>
        </p:txBody>
      </p:sp>
      <p:sp>
        <p:nvSpPr>
          <p:cNvPr id="168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4DD6B4-AB79-4DA9-878B-73FE2C428B61}" type="slidenum">
              <a:rPr lang="en-US" altLang="ko-KR"/>
              <a:pPr/>
              <a:t>45</a:t>
            </a:fld>
            <a:endParaRPr lang="en-US" altLang="ko-KR"/>
          </a:p>
        </p:txBody>
      </p:sp>
      <p:sp>
        <p:nvSpPr>
          <p:cNvPr id="168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4DD6B4-AB79-4DA9-878B-73FE2C428B61}" type="slidenum">
              <a:rPr lang="en-US" altLang="ko-KR"/>
              <a:pPr/>
              <a:t>46</a:t>
            </a:fld>
            <a:endParaRPr lang="en-US" altLang="ko-KR"/>
          </a:p>
        </p:txBody>
      </p:sp>
      <p:sp>
        <p:nvSpPr>
          <p:cNvPr id="168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4DD6B4-AB79-4DA9-878B-73FE2C428B61}" type="slidenum">
              <a:rPr lang="en-US" altLang="ko-KR"/>
              <a:pPr/>
              <a:t>47</a:t>
            </a:fld>
            <a:endParaRPr lang="en-US" altLang="ko-KR"/>
          </a:p>
        </p:txBody>
      </p:sp>
      <p:sp>
        <p:nvSpPr>
          <p:cNvPr id="168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F587AD-5D42-458D-812B-8333C3FFE57F}" type="slidenum">
              <a:rPr lang="en-US" altLang="ko-KR"/>
              <a:pPr/>
              <a:t>48</a:t>
            </a:fld>
            <a:endParaRPr lang="en-US" altLang="ko-KR"/>
          </a:p>
        </p:txBody>
      </p:sp>
      <p:sp>
        <p:nvSpPr>
          <p:cNvPr id="168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953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defTabSz="8953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defTabSz="8953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defTabSz="8953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defTabSz="8953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eaLnBrk="1" hangingPunct="1"/>
            <a:fld id="{52A973C5-FFC8-4733-ABF7-71F75B97CBF1}" type="slidenum">
              <a:rPr lang="en-US" altLang="ko-KR" sz="1000">
                <a:ea typeface="돋움" pitchFamily="50" charset="-127"/>
              </a:rPr>
              <a:pPr eaLnBrk="1" hangingPunct="1"/>
              <a:t>49</a:t>
            </a:fld>
            <a:endParaRPr lang="en-US" altLang="ko-KR" sz="1000">
              <a:ea typeface="돋움" pitchFamily="50" charset="-127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3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F587AD-5D42-458D-812B-8333C3FFE57F}" type="slidenum">
              <a:rPr lang="en-US" altLang="ko-KR"/>
              <a:pPr/>
              <a:t>5</a:t>
            </a:fld>
            <a:endParaRPr lang="en-US" altLang="ko-KR"/>
          </a:p>
        </p:txBody>
      </p:sp>
      <p:sp>
        <p:nvSpPr>
          <p:cNvPr id="168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953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defTabSz="8953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defTabSz="8953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defTabSz="8953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defTabSz="8953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eaLnBrk="1" hangingPunct="1"/>
            <a:fld id="{52A973C5-FFC8-4733-ABF7-71F75B97CBF1}" type="slidenum">
              <a:rPr lang="en-US" altLang="ko-KR" sz="1000">
                <a:ea typeface="돋움" pitchFamily="50" charset="-127"/>
              </a:rPr>
              <a:pPr eaLnBrk="1" hangingPunct="1"/>
              <a:t>50</a:t>
            </a:fld>
            <a:endParaRPr lang="en-US" altLang="ko-KR" sz="1000">
              <a:ea typeface="돋움" pitchFamily="50" charset="-127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38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953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defTabSz="8953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defTabSz="8953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defTabSz="8953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defTabSz="8953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eaLnBrk="1" hangingPunct="1"/>
            <a:fld id="{52A973C5-FFC8-4733-ABF7-71F75B97CBF1}" type="slidenum">
              <a:rPr lang="en-US" altLang="ko-KR" sz="1000">
                <a:ea typeface="돋움" pitchFamily="50" charset="-127"/>
              </a:rPr>
              <a:pPr eaLnBrk="1" hangingPunct="1"/>
              <a:t>51</a:t>
            </a:fld>
            <a:endParaRPr lang="en-US" altLang="ko-KR" sz="1000">
              <a:ea typeface="돋움" pitchFamily="50" charset="-127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3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F587AD-5D42-458D-812B-8333C3FFE57F}" type="slidenum">
              <a:rPr lang="en-US" altLang="ko-KR"/>
              <a:pPr/>
              <a:t>6</a:t>
            </a:fld>
            <a:endParaRPr lang="en-US" altLang="ko-KR"/>
          </a:p>
        </p:txBody>
      </p:sp>
      <p:sp>
        <p:nvSpPr>
          <p:cNvPr id="168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4DD6B4-AB79-4DA9-878B-73FE2C428B61}" type="slidenum">
              <a:rPr lang="en-US" altLang="ko-KR"/>
              <a:pPr/>
              <a:t>7</a:t>
            </a:fld>
            <a:endParaRPr lang="en-US" altLang="ko-KR"/>
          </a:p>
        </p:txBody>
      </p:sp>
      <p:sp>
        <p:nvSpPr>
          <p:cNvPr id="168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4DD6B4-AB79-4DA9-878B-73FE2C428B61}" type="slidenum">
              <a:rPr lang="en-US" altLang="ko-KR"/>
              <a:pPr/>
              <a:t>8</a:t>
            </a:fld>
            <a:endParaRPr lang="en-US" altLang="ko-KR"/>
          </a:p>
        </p:txBody>
      </p:sp>
      <p:sp>
        <p:nvSpPr>
          <p:cNvPr id="168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F587AD-5D42-458D-812B-8333C3FFE57F}" type="slidenum">
              <a:rPr lang="en-US" altLang="ko-KR"/>
              <a:pPr/>
              <a:t>9</a:t>
            </a:fld>
            <a:endParaRPr lang="en-US" altLang="ko-KR"/>
          </a:p>
        </p:txBody>
      </p:sp>
      <p:sp>
        <p:nvSpPr>
          <p:cNvPr id="168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19050" y="2628900"/>
            <a:ext cx="8026400" cy="0"/>
          </a:xfrm>
          <a:prstGeom prst="line">
            <a:avLst/>
          </a:prstGeom>
          <a:noFill/>
          <a:ln w="50800">
            <a:solidFill>
              <a:srgbClr val="3366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굴림" charset="0"/>
              <a:cs typeface="굴림" charset="0"/>
            </a:endParaRPr>
          </a:p>
        </p:txBody>
      </p:sp>
      <p:pic>
        <p:nvPicPr>
          <p:cNvPr id="5" name="Picture 14" descr="http://imgnews.naver.com/image/277/2009/02/24/2009022410005795830_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381750"/>
            <a:ext cx="13684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6547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400050" y="13335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noProof="0" smtClean="0"/>
              <a:t>마스터 제목 유형 편집</a:t>
            </a:r>
          </a:p>
        </p:txBody>
      </p:sp>
      <p:sp>
        <p:nvSpPr>
          <p:cNvPr id="236548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33500" y="3448050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pPr lvl="0"/>
            <a:r>
              <a:rPr lang="ko-KR" altLang="en-US" noProof="0" smtClean="0"/>
              <a:t>마스터 부제목 유형 편집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latinLnBrk="0" hangingPunct="0">
              <a:defRPr sz="1400">
                <a:ea typeface="돋움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quarter" idx="11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latinLnBrk="0" hangingPunct="0">
              <a:defRPr sz="1400">
                <a:ea typeface="돋움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z="1400"/>
            </a:lvl1pPr>
          </a:lstStyle>
          <a:p>
            <a:fld id="{94BE1A69-7204-4669-835C-56DF833B137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7263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000875" y="624046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1E68CE8-B7C5-451B-9773-D2B2272F0A45}" type="slidenum">
              <a:rPr lang="en-US" altLang="ko-KR"/>
              <a:pPr/>
              <a:t>‹#›</a:t>
            </a:fld>
            <a:endParaRPr lang="en-US" altLang="ko-KR" sz="1000"/>
          </a:p>
        </p:txBody>
      </p:sp>
    </p:spTree>
    <p:extLst>
      <p:ext uri="{BB962C8B-B14F-4D97-AF65-F5344CB8AC3E}">
        <p14:creationId xmlns:p14="http://schemas.microsoft.com/office/powerpoint/2010/main" val="1338998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24650" y="400050"/>
            <a:ext cx="2038350" cy="53911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400050"/>
            <a:ext cx="5962650" cy="53911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000875" y="624046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26B5ECE0-3097-4929-AF42-426F9871410C}" type="slidenum">
              <a:rPr lang="en-US" altLang="ko-KR"/>
              <a:pPr/>
              <a:t>‹#›</a:t>
            </a:fld>
            <a:endParaRPr lang="en-US" altLang="ko-KR" sz="1000"/>
          </a:p>
        </p:txBody>
      </p:sp>
    </p:spTree>
    <p:extLst>
      <p:ext uri="{BB962C8B-B14F-4D97-AF65-F5344CB8AC3E}">
        <p14:creationId xmlns:p14="http://schemas.microsoft.com/office/powerpoint/2010/main" val="3237203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제목, 텍스트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675" y="400050"/>
            <a:ext cx="7451725" cy="6477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09600" y="1295400"/>
            <a:ext cx="4000500" cy="4495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차트 개체 틀 3"/>
          <p:cNvSpPr>
            <a:spLocks noGrp="1"/>
          </p:cNvSpPr>
          <p:nvPr>
            <p:ph type="chart" sz="half" idx="2"/>
          </p:nvPr>
        </p:nvSpPr>
        <p:spPr>
          <a:xfrm>
            <a:off x="4762500" y="1295400"/>
            <a:ext cx="4000500" cy="4495800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7000875" y="624046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70EC80D-BCCC-416E-848B-7BA1F2D3A4BD}" type="slidenum">
              <a:rPr lang="en-US" altLang="ko-KR"/>
              <a:pPr/>
              <a:t>‹#›</a:t>
            </a:fld>
            <a:endParaRPr lang="en-US" altLang="ko-KR" sz="1000"/>
          </a:p>
        </p:txBody>
      </p:sp>
    </p:spTree>
    <p:extLst>
      <p:ext uri="{BB962C8B-B14F-4D97-AF65-F5344CB8AC3E}">
        <p14:creationId xmlns:p14="http://schemas.microsoft.com/office/powerpoint/2010/main" val="518458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675" y="400050"/>
            <a:ext cx="7451725" cy="6477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09600" y="1295400"/>
            <a:ext cx="4000500" cy="4495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762500" y="1295400"/>
            <a:ext cx="4000500" cy="21717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762500" y="3619500"/>
            <a:ext cx="4000500" cy="21717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7000875" y="624046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595AADB-1CC5-4F76-AAAB-457E29130209}" type="slidenum">
              <a:rPr lang="en-US" altLang="ko-KR"/>
              <a:pPr/>
              <a:t>‹#›</a:t>
            </a:fld>
            <a:endParaRPr lang="en-US" altLang="ko-KR" sz="1000"/>
          </a:p>
        </p:txBody>
      </p:sp>
    </p:spTree>
    <p:extLst>
      <p:ext uri="{BB962C8B-B14F-4D97-AF65-F5344CB8AC3E}">
        <p14:creationId xmlns:p14="http://schemas.microsoft.com/office/powerpoint/2010/main" val="1149224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40CDBD-162A-47EC-B54D-C7EE496DF4C1}" type="datetimeFigureOut">
              <a:rPr lang="ko-KR" altLang="en-US"/>
              <a:pPr/>
              <a:t>2016-10-31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849023-269E-4F14-983F-B95BAA2D6EF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194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B8FA63-E30A-457C-9209-1D1EAA5A8E16}" type="datetimeFigureOut">
              <a:rPr lang="ko-KR" altLang="en-US"/>
              <a:pPr/>
              <a:t>2016-10-31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B07341-95FD-4A36-A4AA-763502469ECD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498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72D206-D290-4B33-AB31-497FB6BB785F}" type="datetimeFigureOut">
              <a:rPr lang="ko-KR" altLang="en-US"/>
              <a:pPr/>
              <a:t>2016-10-31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D270A5-C988-46B4-A15E-4E4939203A4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459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A4FC6E-DE6D-465B-878A-971AF4D10F2F}" type="datetimeFigureOut">
              <a:rPr lang="ko-KR" altLang="en-US"/>
              <a:pPr/>
              <a:t>2016-10-31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A902AF-8FD7-423D-AC29-486DE49E863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008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043982-8EC5-429F-B21F-EAC72D48439F}" type="datetimeFigureOut">
              <a:rPr lang="ko-KR" altLang="en-US"/>
              <a:pPr/>
              <a:t>2016-10-31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1A6E71-8478-4178-9F18-2EDE888C3BC0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45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E0A0E7-CE5F-46ED-A831-154D5E8BE255}" type="datetimeFigureOut">
              <a:rPr lang="ko-KR" altLang="en-US"/>
              <a:pPr/>
              <a:t>2016-10-31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4E0494-1727-4F0B-9099-E9060EEA34E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53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7193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2E93A1-9D87-4BD3-A1B1-46F7616FBC88}" type="datetimeFigureOut">
              <a:rPr lang="ko-KR" altLang="en-US"/>
              <a:pPr/>
              <a:t>2016-10-31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5DAFC8-FF0E-4663-9210-4AD8B89742F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3829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A0C02A-52C6-40D3-A279-81FC622C664C}" type="datetimeFigureOut">
              <a:rPr lang="ko-KR" altLang="en-US"/>
              <a:pPr/>
              <a:t>2016-10-31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EBFB49-7D22-4250-842B-7FCFFC1958F1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2869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84B8645-FB74-4649-973D-49CE2D02FEB0}" type="datetimeFigureOut">
              <a:rPr lang="ko-KR" altLang="en-US"/>
              <a:pPr/>
              <a:t>2016-10-31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E1B44F-63C1-49A6-923C-E336A21B787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2517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09C18E-EC3A-44DA-ABCD-5F56711EE203}" type="datetimeFigureOut">
              <a:rPr lang="ko-KR" altLang="en-US"/>
              <a:pPr/>
              <a:t>2016-10-31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632ED9-EE85-4A4E-B406-28E9D81F5FE2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8595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9B1043-6391-493C-857B-0F02EC3D5CA7}" type="datetimeFigureOut">
              <a:rPr lang="ko-KR" altLang="en-US"/>
              <a:pPr/>
              <a:t>2016-10-31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2EA9A9-D815-45DD-947D-E0163D8F7E5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9582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AE49ED5-A9F3-4B23-B773-E75C242F94E9}" type="datetimeFigureOut">
              <a:rPr lang="ko-KR" altLang="en-US"/>
              <a:pPr/>
              <a:t>2016-10-31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B0F370-4554-40C9-BC0A-B3675FF8E6B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3403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F146EB5-5D9E-4F23-8304-E6FCFC993197}" type="datetimeFigureOut">
              <a:rPr lang="ko-KR" altLang="en-US"/>
              <a:pPr/>
              <a:t>2016-10-31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6FA026-E480-4BD7-9C72-0E54A5976603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841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D970E6-7840-4FE4-A210-F82F99086A1C}" type="datetimeFigureOut">
              <a:rPr lang="ko-KR" altLang="en-US"/>
              <a:pPr/>
              <a:t>2016-10-31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BBA527-57C2-4351-95BA-DE731E10A2A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522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9FFA2D-F850-4573-9905-689A4711956B}" type="datetimeFigureOut">
              <a:rPr lang="ko-KR" altLang="en-US"/>
              <a:pPr/>
              <a:t>2016-10-31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E44B9C-1138-4E17-9F55-94B5F7D6619B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8240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AC5749-7572-4C94-B37F-0E02062889D2}" type="datetimeFigureOut">
              <a:rPr lang="ko-KR" altLang="en-US"/>
              <a:pPr/>
              <a:t>2016-10-31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B5E1A5-2652-49C7-8953-10343D9466BD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508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000875" y="624046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402A2B7-5303-4473-A91B-3F3B6909D3D7}" type="slidenum">
              <a:rPr lang="en-US" altLang="ko-KR"/>
              <a:pPr/>
              <a:t>‹#›</a:t>
            </a:fld>
            <a:endParaRPr lang="en-US" altLang="ko-KR" sz="1000"/>
          </a:p>
        </p:txBody>
      </p:sp>
    </p:spTree>
    <p:extLst>
      <p:ext uri="{BB962C8B-B14F-4D97-AF65-F5344CB8AC3E}">
        <p14:creationId xmlns:p14="http://schemas.microsoft.com/office/powerpoint/2010/main" val="12493323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C9537D-68F5-4062-9A0A-A9AA73640A2D}" type="datetimeFigureOut">
              <a:rPr lang="ko-KR" altLang="en-US"/>
              <a:pPr/>
              <a:t>2016-10-31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7D8BE0-D732-441C-A3D8-EB9285B1507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6688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BAE5796-188C-4602-A960-747250447D0F}" type="datetimeFigureOut">
              <a:rPr lang="ko-KR" altLang="en-US"/>
              <a:pPr/>
              <a:t>2016-10-31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D29304-EDF5-45DF-9577-EEAAF07E4A80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8534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B7D086-2E22-4C5F-A071-6BEE733F7CD2}" type="datetimeFigureOut">
              <a:rPr lang="ko-KR" altLang="en-US"/>
              <a:pPr/>
              <a:t>2016-10-31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AC6D70-F5DE-41FA-B9ED-8D343734B611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998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D8B7E3-B228-454D-9662-91072AA284DF}" type="datetimeFigureOut">
              <a:rPr lang="ko-KR" altLang="en-US"/>
              <a:pPr/>
              <a:t>2016-10-31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3DDA23-554F-4BA3-B698-C015F25DC515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2241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F7936C-6835-481C-A24C-D3BF06EF97E1}" type="datetimeFigureOut">
              <a:rPr lang="ko-KR" altLang="en-US"/>
              <a:pPr/>
              <a:t>2016-10-31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3B78CA-8DD4-41B1-82D3-EE24F2EDDDA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9379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9B023C-0D79-4F0F-956F-A57BD2C29D75}" type="datetimeFigureOut">
              <a:rPr lang="ko-KR" altLang="en-US"/>
              <a:pPr/>
              <a:t>2016-10-31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70AFEF-6A86-4E29-BF65-BA0B19D1119F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5164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1D674D-6432-41AE-B83A-46E0332F6C9D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4710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E0270C-0C10-46F4-9431-54564CA9D17C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5721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B656E3-206B-407A-ABE4-241F8E8560C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9140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23608E-B9B8-4A3C-8028-9DE3F12DE76F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580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40005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62500" y="1295400"/>
            <a:ext cx="40005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7000875" y="624046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6FC87E7-139E-46B6-B37D-94F7E54379A1}" type="slidenum">
              <a:rPr lang="en-US" altLang="ko-KR"/>
              <a:pPr/>
              <a:t>‹#›</a:t>
            </a:fld>
            <a:endParaRPr lang="en-US" altLang="ko-KR" sz="1000"/>
          </a:p>
        </p:txBody>
      </p:sp>
    </p:spTree>
    <p:extLst>
      <p:ext uri="{BB962C8B-B14F-4D97-AF65-F5344CB8AC3E}">
        <p14:creationId xmlns:p14="http://schemas.microsoft.com/office/powerpoint/2010/main" val="12497759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CF2222-1A46-4D0B-9DAA-0B038CD197C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1565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DA6C1C-FBC6-453A-9658-BBEFF3E101D1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6143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954780-3343-4768-81DF-73B444703FDD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6935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995A49-35DF-4580-A077-398F2738FB8F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8865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9014F1-89C3-44B2-9D10-62264ADB9EF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5949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1C4F3A-72DF-41F5-A78C-0AC82FC6C4DB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9706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ACB097-55FC-42EF-AD6F-AB3162F6164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476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>
          <a:xfrm>
            <a:off x="7000875" y="624046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075D844-74CE-419F-9466-D8C0FB5D7C44}" type="slidenum">
              <a:rPr lang="en-US" altLang="ko-KR"/>
              <a:pPr/>
              <a:t>‹#›</a:t>
            </a:fld>
            <a:endParaRPr lang="en-US" altLang="ko-KR" sz="1000"/>
          </a:p>
        </p:txBody>
      </p:sp>
    </p:spTree>
    <p:extLst>
      <p:ext uri="{BB962C8B-B14F-4D97-AF65-F5344CB8AC3E}">
        <p14:creationId xmlns:p14="http://schemas.microsoft.com/office/powerpoint/2010/main" val="2771320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7000875" y="624046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EDD3AC-F526-42BE-928A-3A70F5EB75BF}" type="slidenum">
              <a:rPr lang="en-US" altLang="ko-KR"/>
              <a:pPr/>
              <a:t>‹#›</a:t>
            </a:fld>
            <a:endParaRPr lang="en-US" altLang="ko-KR" sz="1000"/>
          </a:p>
        </p:txBody>
      </p:sp>
    </p:spTree>
    <p:extLst>
      <p:ext uri="{BB962C8B-B14F-4D97-AF65-F5344CB8AC3E}">
        <p14:creationId xmlns:p14="http://schemas.microsoft.com/office/powerpoint/2010/main" val="2836101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7000875" y="624046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EDACEAD-C319-4031-9F75-AD10A62FFAE3}" type="slidenum">
              <a:rPr lang="en-US" altLang="ko-KR"/>
              <a:pPr/>
              <a:t>‹#›</a:t>
            </a:fld>
            <a:endParaRPr lang="en-US" altLang="ko-KR" sz="1000"/>
          </a:p>
        </p:txBody>
      </p:sp>
    </p:spTree>
    <p:extLst>
      <p:ext uri="{BB962C8B-B14F-4D97-AF65-F5344CB8AC3E}">
        <p14:creationId xmlns:p14="http://schemas.microsoft.com/office/powerpoint/2010/main" val="3141644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7000875" y="624046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6D5F340-C603-43C9-AFD0-020B8B904189}" type="slidenum">
              <a:rPr lang="en-US" altLang="ko-KR"/>
              <a:pPr/>
              <a:t>‹#›</a:t>
            </a:fld>
            <a:endParaRPr lang="en-US" altLang="ko-KR" sz="1000"/>
          </a:p>
        </p:txBody>
      </p:sp>
    </p:spTree>
    <p:extLst>
      <p:ext uri="{BB962C8B-B14F-4D97-AF65-F5344CB8AC3E}">
        <p14:creationId xmlns:p14="http://schemas.microsoft.com/office/powerpoint/2010/main" val="4189096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7000875" y="624046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6238BFD-8519-4D96-AC23-38C6C18D6F8E}" type="slidenum">
              <a:rPr lang="en-US" altLang="ko-KR"/>
              <a:pPr/>
              <a:t>‹#›</a:t>
            </a:fld>
            <a:endParaRPr lang="en-US" altLang="ko-KR" sz="1000"/>
          </a:p>
        </p:txBody>
      </p:sp>
    </p:spTree>
    <p:extLst>
      <p:ext uri="{BB962C8B-B14F-4D97-AF65-F5344CB8AC3E}">
        <p14:creationId xmlns:p14="http://schemas.microsoft.com/office/powerpoint/2010/main" val="397583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0" y="1143000"/>
            <a:ext cx="8026400" cy="0"/>
          </a:xfrm>
          <a:prstGeom prst="line">
            <a:avLst/>
          </a:prstGeom>
          <a:noFill/>
          <a:ln w="50800">
            <a:solidFill>
              <a:srgbClr val="3366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굴림" charset="0"/>
              <a:cs typeface="굴림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01675" y="400050"/>
            <a:ext cx="74517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유형 편집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95400"/>
            <a:ext cx="81534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문자열 유형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9" name="Line 8"/>
          <p:cNvSpPr>
            <a:spLocks noChangeShapeType="1"/>
          </p:cNvSpPr>
          <p:nvPr/>
        </p:nvSpPr>
        <p:spPr bwMode="auto">
          <a:xfrm>
            <a:off x="1619250" y="6742113"/>
            <a:ext cx="7200900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Arial" charset="0"/>
              <a:ea typeface="굴림" charset="0"/>
              <a:cs typeface="굴림" charset="0"/>
            </a:endParaRPr>
          </a:p>
        </p:txBody>
      </p:sp>
      <p:sp>
        <p:nvSpPr>
          <p:cNvPr id="1030" name="Text Box 9"/>
          <p:cNvSpPr txBox="1">
            <a:spLocks noChangeArrowheads="1"/>
          </p:cNvSpPr>
          <p:nvPr/>
        </p:nvSpPr>
        <p:spPr bwMode="auto">
          <a:xfrm>
            <a:off x="3708400" y="6453188"/>
            <a:ext cx="190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>
              <a:spcBef>
                <a:spcPct val="50000"/>
              </a:spcBef>
            </a:pPr>
            <a:r>
              <a:rPr lang="en-US" altLang="ko-KR" sz="1400" b="1"/>
              <a:t>Prof. Younghee Lee</a:t>
            </a:r>
            <a:endParaRPr lang="en-US" altLang="ko-KR"/>
          </a:p>
        </p:txBody>
      </p:sp>
      <p:pic>
        <p:nvPicPr>
          <p:cNvPr id="1031" name="Picture 14" descr="http://imgnews.naver.com/image/277/2009/02/24/2009022410005795830_1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381750"/>
            <a:ext cx="13684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latinLnBrk="0" hangingPunct="0">
              <a:defRPr sz="1200">
                <a:solidFill>
                  <a:srgbClr val="898989"/>
                </a:solidFill>
              </a:defRPr>
            </a:lvl1pPr>
          </a:lstStyle>
          <a:p>
            <a:fld id="{5621ECD6-F548-4B63-8C64-2C4E0412DC11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  <p:sldLayoutId id="2147484036" r:id="rId7"/>
    <p:sldLayoutId id="2147484037" r:id="rId8"/>
    <p:sldLayoutId id="2147484038" r:id="rId9"/>
    <p:sldLayoutId id="2147484039" r:id="rId10"/>
    <p:sldLayoutId id="2147484040" r:id="rId11"/>
    <p:sldLayoutId id="2147484041" r:id="rId12"/>
    <p:sldLayoutId id="2147484042" r:id="rId13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rgbClr val="000099"/>
          </a:solidFill>
          <a:latin typeface="+mj-lt"/>
          <a:ea typeface="+mj-ea"/>
          <a:cs typeface="굴림" charset="0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rgbClr val="000099"/>
          </a:solidFill>
          <a:latin typeface="굴림" pitchFamily="50" charset="-127"/>
          <a:ea typeface="굴림" pitchFamily="50" charset="-127"/>
          <a:cs typeface="굴림" charset="0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rgbClr val="000099"/>
          </a:solidFill>
          <a:latin typeface="굴림" pitchFamily="50" charset="-127"/>
          <a:ea typeface="굴림" pitchFamily="50" charset="-127"/>
          <a:cs typeface="굴림" charset="0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rgbClr val="000099"/>
          </a:solidFill>
          <a:latin typeface="굴림" pitchFamily="50" charset="-127"/>
          <a:ea typeface="굴림" pitchFamily="50" charset="-127"/>
          <a:cs typeface="굴림" charset="0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rgbClr val="000099"/>
          </a:solidFill>
          <a:latin typeface="굴림" pitchFamily="50" charset="-127"/>
          <a:ea typeface="굴림" pitchFamily="50" charset="-127"/>
          <a:cs typeface="굴림" charset="0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000099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000099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000099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000099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Monotype Sorts" charset="2"/>
        <a:buChar char="u"/>
        <a:defRPr kumimoji="1" sz="2800">
          <a:solidFill>
            <a:schemeClr val="tx1"/>
          </a:solidFill>
          <a:latin typeface="+mn-lt"/>
          <a:ea typeface="+mn-ea"/>
          <a:cs typeface="굴림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400">
          <a:solidFill>
            <a:schemeClr val="tx1"/>
          </a:solidFill>
          <a:latin typeface="+mn-lt"/>
          <a:ea typeface="+mn-ea"/>
          <a:cs typeface="굴림" charset="0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>
          <a:solidFill>
            <a:schemeClr val="tx1"/>
          </a:solidFill>
          <a:latin typeface="+mn-lt"/>
          <a:ea typeface="+mn-ea"/>
          <a:cs typeface="굴림" charset="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Monotype Sorts" charset="2"/>
        <a:buChar char="u"/>
        <a:defRPr kumimoji="1">
          <a:solidFill>
            <a:schemeClr val="tx1"/>
          </a:solidFill>
          <a:latin typeface="+mn-lt"/>
          <a:ea typeface="+mn-ea"/>
          <a:cs typeface="굴림" charset="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>
          <a:solidFill>
            <a:schemeClr val="tx1"/>
          </a:solidFill>
          <a:latin typeface="+mn-lt"/>
          <a:ea typeface="+mn-ea"/>
          <a:cs typeface="굴림" charset="0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–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–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–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–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4339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latinLnBrk="0" hangingPunct="0">
              <a:defRPr sz="1200">
                <a:solidFill>
                  <a:srgbClr val="898989"/>
                </a:solidFill>
              </a:defRPr>
            </a:lvl1pPr>
          </a:lstStyle>
          <a:p>
            <a:fld id="{AD97C94C-5411-43A7-BD80-5653C38686CC}" type="datetimeFigureOut">
              <a:rPr lang="ko-KR" altLang="en-US"/>
              <a:pPr/>
              <a:t>2016-10-31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latinLnBrk="0" hangingPunct="0">
              <a:defRPr sz="1200">
                <a:solidFill>
                  <a:srgbClr val="898989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latinLnBrk="0" hangingPunct="0">
              <a:defRPr sz="1200">
                <a:solidFill>
                  <a:srgbClr val="898989"/>
                </a:solidFill>
              </a:defRPr>
            </a:lvl1pPr>
          </a:lstStyle>
          <a:p>
            <a:fld id="{B364C18B-12D0-4192-A660-08D3F7317F9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맑은 고딕" charset="0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charset="0"/>
          <a:ea typeface="맑은 고딕" charset="0"/>
          <a:cs typeface="맑은 고딕" charset="0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charset="0"/>
          <a:ea typeface="맑은 고딕" charset="0"/>
          <a:cs typeface="맑은 고딕" charset="0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charset="0"/>
          <a:ea typeface="맑은 고딕" charset="0"/>
          <a:cs typeface="맑은 고딕" charset="0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charset="0"/>
          <a:ea typeface="맑은 고딕" charset="0"/>
          <a:cs typeface="맑은 고딕" charset="0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charset="0"/>
          <a:ea typeface="맑은 고딕" charset="0"/>
          <a:cs typeface="맑은 고딕" charset="0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charset="0"/>
          <a:ea typeface="맑은 고딕" charset="0"/>
          <a:cs typeface="맑은 고딕" charset="0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charset="0"/>
          <a:ea typeface="맑은 고딕" charset="0"/>
          <a:cs typeface="맑은 고딕" charset="0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charset="0"/>
          <a:ea typeface="맑은 고딕" charset="0"/>
          <a:cs typeface="맑은 고딕" charset="0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맑은 고딕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맑은 고딕" charset="0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맑은 고딕" charset="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맑은 고딕" charset="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맑은 고딕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266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latinLnBrk="0" hangingPunct="0">
              <a:defRPr sz="1200">
                <a:solidFill>
                  <a:srgbClr val="898989"/>
                </a:solidFill>
              </a:defRPr>
            </a:lvl1pPr>
          </a:lstStyle>
          <a:p>
            <a:fld id="{D2F87966-3DDB-461C-AFC0-730BD3F555EC}" type="datetimeFigureOut">
              <a:rPr lang="ko-KR" altLang="en-US"/>
              <a:pPr/>
              <a:t>2016-10-31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latinLnBrk="0" hangingPunct="0">
              <a:defRPr sz="1200">
                <a:solidFill>
                  <a:srgbClr val="898989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latinLnBrk="0" hangingPunct="0">
              <a:defRPr sz="1200">
                <a:solidFill>
                  <a:srgbClr val="898989"/>
                </a:solidFill>
              </a:defRPr>
            </a:lvl1pPr>
          </a:lstStyle>
          <a:p>
            <a:fld id="{390B3EB5-9F31-4B03-BCA4-0B08C3E90F77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맑은 고딕" charset="0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charset="0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charset="0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charset="0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charset="0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맑은 고딕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맑은 고딕" charset="0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맑은 고딕" charset="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맑은 고딕" charset="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맑은 고딕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38915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latinLnBrk="0" hangingPunct="0">
              <a:defRPr sz="1200">
                <a:solidFill>
                  <a:srgbClr val="898989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latinLnBrk="0" hangingPunct="0">
              <a:defRPr sz="1200">
                <a:solidFill>
                  <a:srgbClr val="898989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latinLnBrk="0" hangingPunct="0">
              <a:defRPr sz="1200">
                <a:solidFill>
                  <a:srgbClr val="898989"/>
                </a:solidFill>
              </a:defRPr>
            </a:lvl1pPr>
          </a:lstStyle>
          <a:p>
            <a:fld id="{DFDB8E15-D83C-4460-B21B-3B4A1AB36250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맑은 고딕" charset="0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charset="0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charset="0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charset="0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charset="0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맑은 고딕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맑은 고딕" charset="0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맑은 고딕" charset="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맑은 고딕" charset="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맑은 고딕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07950" y="1052513"/>
            <a:ext cx="8712200" cy="1143000"/>
          </a:xfr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altLang="ko-KR" sz="4000" dirty="0" smtClean="0">
                <a:latin typeface="Arial" pitchFamily="34" charset="0"/>
              </a:rPr>
              <a:t>CS 540 Network Architecture</a:t>
            </a:r>
            <a:endParaRPr lang="en-US" altLang="ko-KR" dirty="0" smtClean="0">
              <a:latin typeface="Arial" pitchFamily="34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79512" y="3068638"/>
            <a:ext cx="8640959" cy="1249362"/>
          </a:xfr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algn="r">
              <a:lnSpc>
                <a:spcPct val="90000"/>
              </a:lnSpc>
            </a:pPr>
            <a:r>
              <a:rPr lang="en-US" altLang="ko-KR" sz="2400" dirty="0">
                <a:latin typeface="Arial" pitchFamily="34" charset="0"/>
                <a:cs typeface="Arial" pitchFamily="34" charset="0"/>
              </a:rPr>
              <a:t>Lecture 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1: Data Center Networking 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pPr algn="r" eaLnBrk="1" hangingPunct="1">
              <a:lnSpc>
                <a:spcPct val="90000"/>
              </a:lnSpc>
              <a:buFont typeface="Monotype Sorts" charset="2"/>
              <a:buNone/>
            </a:pPr>
            <a:endParaRPr lang="en-US" altLang="ko-KR" sz="1600" dirty="0" smtClean="0">
              <a:latin typeface="Arial" pitchFamily="34" charset="0"/>
              <a:cs typeface="Arial" pitchFamily="34" charset="0"/>
            </a:endParaRPr>
          </a:p>
          <a:p>
            <a:pPr algn="r" eaLnBrk="1" hangingPunct="1">
              <a:lnSpc>
                <a:spcPct val="90000"/>
              </a:lnSpc>
              <a:buFont typeface="Monotype Sorts" charset="2"/>
              <a:buNone/>
            </a:pPr>
            <a:endParaRPr lang="en-US" altLang="ko-KR" sz="1600" dirty="0" smtClean="0">
              <a:latin typeface="Arial" pitchFamily="34" charset="0"/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  <a:buFont typeface="Monotype Sorts" charset="2"/>
              <a:buNone/>
            </a:pPr>
            <a:r>
              <a:rPr lang="en-US" altLang="ko-KR" sz="1800" b="1" dirty="0" smtClean="0">
                <a:latin typeface="Arial" pitchFamily="34" charset="0"/>
                <a:cs typeface="Arial" pitchFamily="34" charset="0"/>
              </a:rPr>
              <a:t>Prof. Younghee Lee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eaLnBrk="1" hangingPunct="1">
              <a:lnSpc>
                <a:spcPct val="90000"/>
              </a:lnSpc>
              <a:buFont typeface="Monotype Sorts" charset="2"/>
              <a:buNone/>
            </a:pP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r>
              <a:rPr lang="en-US" altLang="ko-KR" sz="2000" i="1" dirty="0" smtClean="0">
                <a:solidFill>
                  <a:srgbClr val="990033"/>
                </a:solidFill>
                <a:latin typeface="Arial"/>
                <a:cs typeface="Arial"/>
              </a:rPr>
              <a:t>Some part of this teaching materials are prepared referencing;</a:t>
            </a:r>
          </a:p>
          <a:p>
            <a:pPr marL="800100" indent="-171450" algn="l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Kai </a:t>
            </a:r>
            <a:r>
              <a:rPr lang="en-US" sz="1200" dirty="0" smtClean="0">
                <a:latin typeface="Arial"/>
                <a:cs typeface="Arial"/>
              </a:rPr>
              <a:t>Chen et al., </a:t>
            </a:r>
            <a:r>
              <a:rPr lang="en-US" sz="1200" dirty="0">
                <a:latin typeface="Arial"/>
                <a:cs typeface="Arial"/>
              </a:rPr>
              <a:t>Survey on Routing in Data Centers: Insights and Future </a:t>
            </a:r>
            <a:r>
              <a:rPr lang="en-US" sz="1200" dirty="0" smtClean="0">
                <a:latin typeface="Arial"/>
                <a:cs typeface="Arial"/>
              </a:rPr>
              <a:t>Directions, IEEE Network 2011</a:t>
            </a:r>
          </a:p>
          <a:p>
            <a:pPr marL="800100" indent="-171450" algn="l"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Albert Greenberg, VL2</a:t>
            </a:r>
            <a:r>
              <a:rPr lang="en-US" sz="1200" dirty="0">
                <a:latin typeface="Arial"/>
                <a:cs typeface="Arial"/>
              </a:rPr>
              <a:t>: A scalable and flexible data center network SIGCOMM </a:t>
            </a:r>
            <a:r>
              <a:rPr lang="en-US" sz="1200" dirty="0" smtClean="0">
                <a:latin typeface="Arial"/>
                <a:cs typeface="Arial"/>
              </a:rPr>
              <a:t>2009</a:t>
            </a:r>
          </a:p>
          <a:p>
            <a:pPr marL="800100" indent="-171450" algn="l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Albert </a:t>
            </a:r>
            <a:r>
              <a:rPr lang="en-US" sz="1200" dirty="0" smtClean="0">
                <a:latin typeface="Arial"/>
                <a:cs typeface="Arial"/>
              </a:rPr>
              <a:t>Greenberg, Networking </a:t>
            </a:r>
            <a:r>
              <a:rPr lang="en-US" sz="1200" dirty="0">
                <a:latin typeface="Arial"/>
                <a:cs typeface="Arial"/>
              </a:rPr>
              <a:t>the </a:t>
            </a:r>
            <a:r>
              <a:rPr lang="en-US" sz="1200" dirty="0" smtClean="0">
                <a:latin typeface="Arial"/>
                <a:cs typeface="Arial"/>
              </a:rPr>
              <a:t>cloud </a:t>
            </a:r>
            <a:r>
              <a:rPr lang="en-US" sz="1200" dirty="0">
                <a:latin typeface="Arial"/>
                <a:cs typeface="Arial"/>
              </a:rPr>
              <a:t>ICDCS 2009 Keynote </a:t>
            </a:r>
            <a:r>
              <a:rPr lang="en-US" sz="1200" dirty="0" smtClean="0">
                <a:latin typeface="Arial"/>
                <a:cs typeface="Arial"/>
              </a:rPr>
              <a:t>talk</a:t>
            </a:r>
          </a:p>
          <a:p>
            <a:pPr marL="800100" indent="-171450" algn="l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Albert Greenberg, 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>
                <a:latin typeface="Arial"/>
                <a:cs typeface="Arial"/>
              </a:rPr>
              <a:t>The cost of cloud: research problems in data center networking, </a:t>
            </a:r>
            <a:r>
              <a:rPr lang="en-US" sz="1200" dirty="0" smtClean="0">
                <a:latin typeface="Arial"/>
                <a:cs typeface="Arial"/>
              </a:rPr>
              <a:t>ACM </a:t>
            </a:r>
            <a:r>
              <a:rPr lang="en-US" sz="1200" dirty="0">
                <a:latin typeface="Arial"/>
                <a:cs typeface="Arial"/>
              </a:rPr>
              <a:t>CCR Review</a:t>
            </a:r>
            <a:r>
              <a:rPr lang="en-US" sz="1200" dirty="0" smtClean="0">
                <a:latin typeface="Arial"/>
                <a:cs typeface="Arial"/>
              </a:rPr>
              <a:t>, </a:t>
            </a:r>
            <a:r>
              <a:rPr lang="en-US" sz="1200" dirty="0">
                <a:latin typeface="Arial"/>
                <a:cs typeface="Arial"/>
              </a:rPr>
              <a:t>2009 </a:t>
            </a:r>
          </a:p>
          <a:p>
            <a:pPr marL="723900" algn="l" eaLnBrk="1" hangingPunct="1">
              <a:lnSpc>
                <a:spcPct val="90000"/>
              </a:lnSpc>
              <a:buFont typeface="Monotype Sorts" charset="2"/>
              <a:buNone/>
            </a:pPr>
            <a:r>
              <a:rPr lang="en-US" altLang="ko-KR" sz="1200" i="1" dirty="0" smtClean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endParaRPr lang="en-US" altLang="ko-KR" sz="1600" i="1" dirty="0" smtClean="0">
              <a:latin typeface="Arial"/>
              <a:cs typeface="Arial"/>
            </a:endParaRPr>
          </a:p>
          <a:p>
            <a:pPr marL="723900" algn="l" eaLnBrk="1" hangingPunct="1">
              <a:lnSpc>
                <a:spcPct val="90000"/>
              </a:lnSpc>
              <a:buFont typeface="Monotype Sorts" charset="2"/>
              <a:buNone/>
            </a:pPr>
            <a:r>
              <a:rPr lang="en-US" altLang="ko-KR" sz="1000" dirty="0" smtClean="0">
                <a:latin typeface="Arial"/>
                <a:cs typeface="Arial"/>
              </a:rPr>
              <a:t>						</a:t>
            </a:r>
            <a:r>
              <a:rPr lang="en-US" altLang="ko-KR" sz="1000" dirty="0" smtClean="0">
                <a:latin typeface="Arial" pitchFamily="34" charset="0"/>
                <a:cs typeface="Arial" pitchFamily="34" charset="0"/>
              </a:rPr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69647219-AEBD-43E1-A6EC-FAD9937E9750}" type="slidenum">
              <a:rPr lang="en-US" altLang="ko-KR">
                <a:cs typeface="Arial" pitchFamily="34" charset="0"/>
              </a:rPr>
              <a:pPr/>
              <a:t>10</a:t>
            </a:fld>
            <a:endParaRPr lang="en-US" altLang="ko-KR" sz="1000">
              <a:cs typeface="Arial" pitchFamily="34" charset="0"/>
            </a:endParaRPr>
          </a:p>
        </p:txBody>
      </p:sp>
      <p:sp>
        <p:nvSpPr>
          <p:cNvPr id="1684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32656"/>
            <a:ext cx="8496944" cy="647700"/>
          </a:xfrm>
        </p:spPr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Fragmentation</a:t>
            </a:r>
            <a:endParaRPr lang="en-US" altLang="ko-KR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4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496" y="1196752"/>
            <a:ext cx="9036496" cy="1219200"/>
          </a:xfrm>
        </p:spPr>
        <p:txBody>
          <a:bodyPr/>
          <a:lstStyle/>
          <a:p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Destination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NAT (or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half-NAT)</a:t>
            </a:r>
          </a:p>
          <a:p>
            <a:pPr lvl="1"/>
            <a:r>
              <a:rPr lang="en-US" altLang="ko-KR" sz="18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transparently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 changing the destination IP address of an en-route packet and performing the inverse function for any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replies. </a:t>
            </a:r>
            <a:r>
              <a:rPr lang="en-US" altLang="ko-KR" sz="18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8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ource </a:t>
            </a:r>
            <a:r>
              <a:rPr lang="en-US" altLang="ko-KR" sz="18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IP address is </a:t>
            </a:r>
            <a:r>
              <a:rPr lang="en-US" altLang="ko-KR" sz="18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preserved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lvl="1"/>
            <a:r>
              <a:rPr lang="en-US" altLang="ko-KR" sz="1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require </a:t>
            </a:r>
            <a:r>
              <a:rPr lang="en-US" altLang="ko-KR" sz="1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that all DIPs in a VIP’s pool be in the same </a:t>
            </a:r>
            <a:r>
              <a:rPr lang="en-US" altLang="ko-KR" sz="1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layer </a:t>
            </a:r>
            <a:r>
              <a:rPr lang="fr-FR" altLang="ko-KR" sz="1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 domain (why?)</a:t>
            </a:r>
          </a:p>
          <a:p>
            <a:r>
              <a:rPr lang="en-US" altLang="ko-KR" sz="2000" dirty="0">
                <a:latin typeface="Arial" pitchFamily="34" charset="0"/>
                <a:cs typeface="Arial" pitchFamily="34" charset="0"/>
              </a:rPr>
              <a:t>Load balancing via Source NAT (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or full-NAT)</a:t>
            </a:r>
          </a:p>
          <a:p>
            <a:pPr lvl="1"/>
            <a:r>
              <a:rPr lang="en-US" altLang="ko-KR" sz="1600" dirty="0">
                <a:latin typeface="Arial" pitchFamily="34" charset="0"/>
                <a:cs typeface="Arial" pitchFamily="34" charset="0"/>
              </a:rPr>
              <a:t>rewriting the source and/or destination addresses of 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IP packets: </a:t>
            </a:r>
            <a:r>
              <a:rPr lang="en-US" altLang="ko-KR" sz="1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secure</a:t>
            </a:r>
          </a:p>
          <a:p>
            <a:pPr lvl="1"/>
            <a:r>
              <a:rPr lang="en-US" altLang="ko-KR" sz="18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allow </a:t>
            </a:r>
            <a:r>
              <a:rPr lang="en-US" altLang="ko-KR" sz="18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servers to be spread across layer 2 domains</a:t>
            </a:r>
            <a:r>
              <a:rPr lang="en-US" altLang="ko-KR" sz="18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lang="fr-FR" altLang="ko-KR" sz="18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(why</a:t>
            </a:r>
            <a:r>
              <a:rPr lang="fr-FR" altLang="ko-KR" sz="18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?)</a:t>
            </a:r>
            <a:endParaRPr lang="en-US" altLang="ko-KR" sz="1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altLang="ko-KR" sz="1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but then the servers never see the client </a:t>
            </a:r>
            <a:r>
              <a:rPr lang="en-US" altLang="ko-KR" sz="1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IP</a:t>
            </a:r>
          </a:p>
          <a:p>
            <a:pPr lvl="2"/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which 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is often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unacceptable because 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servers use the client IP for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example data mining etc.,</a:t>
            </a:r>
            <a:endParaRPr lang="en-US" altLang="ko-KR" sz="105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064857"/>
              </p:ext>
            </p:extLst>
          </p:nvPr>
        </p:nvGraphicFramePr>
        <p:xfrm>
          <a:off x="539552" y="4365104"/>
          <a:ext cx="3672408" cy="2359958"/>
        </p:xfrm>
        <a:graphic>
          <a:graphicData uri="http://schemas.openxmlformats.org/drawingml/2006/table">
            <a:tbl>
              <a:tblPr/>
              <a:tblGrid>
                <a:gridCol w="762198"/>
                <a:gridCol w="1039361"/>
                <a:gridCol w="762198"/>
                <a:gridCol w="1108651"/>
              </a:tblGrid>
              <a:tr h="138056">
                <a:tc gridSpan="4">
                  <a:txBody>
                    <a:bodyPr/>
                    <a:lstStyle/>
                    <a:p>
                      <a:r>
                        <a:rPr lang="fr-FR" sz="1050" dirty="0"/>
                        <a:t>NAT Table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2072">
                <a:tc>
                  <a:txBody>
                    <a:bodyPr/>
                    <a:lstStyle/>
                    <a:p>
                      <a:r>
                        <a:rPr lang="fr-FR" sz="1050"/>
                        <a:t>Step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50"/>
                        <a:t>Process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50"/>
                        <a:t>Source IP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50"/>
                        <a:t>Destination IP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</a:tr>
              <a:tr h="455654">
                <a:tc>
                  <a:txBody>
                    <a:bodyPr/>
                    <a:lstStyle/>
                    <a:p>
                      <a:r>
                        <a:rPr lang="fr-FR" sz="1050"/>
                        <a:t>Step 1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50"/>
                        <a:t>Client to load balancer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dirty="0"/>
                        <a:t>1.1.1.1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/>
                        <a:t>2.2.2.2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</a:tr>
              <a:tr h="455654">
                <a:tc>
                  <a:txBody>
                    <a:bodyPr/>
                    <a:lstStyle/>
                    <a:p>
                      <a:r>
                        <a:rPr lang="fr-FR" sz="1050"/>
                        <a:t>Step 2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50"/>
                        <a:t>Load balancer to server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dirty="0"/>
                        <a:t>1.1.1.1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dirty="0"/>
                        <a:t>3.3.3.3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</a:tr>
              <a:tr h="455654">
                <a:tc>
                  <a:txBody>
                    <a:bodyPr/>
                    <a:lstStyle/>
                    <a:p>
                      <a:r>
                        <a:rPr lang="fr-FR" sz="1050"/>
                        <a:t>Step 3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50"/>
                        <a:t>Server to load balancer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/>
                        <a:t>3.3.3.3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dirty="0"/>
                        <a:t>1.1.1.1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</a:tr>
              <a:tr h="455654">
                <a:tc>
                  <a:txBody>
                    <a:bodyPr/>
                    <a:lstStyle/>
                    <a:p>
                      <a:r>
                        <a:rPr lang="fr-FR" sz="1050" dirty="0"/>
                        <a:t>Step 4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50"/>
                        <a:t>Load balancer to client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dirty="0"/>
                        <a:t>2.2.2.2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dirty="0"/>
                        <a:t>1.1.1.1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800653"/>
              </p:ext>
            </p:extLst>
          </p:nvPr>
        </p:nvGraphicFramePr>
        <p:xfrm>
          <a:off x="4571999" y="4361874"/>
          <a:ext cx="4032449" cy="2379494"/>
        </p:xfrm>
        <a:graphic>
          <a:graphicData uri="http://schemas.openxmlformats.org/drawingml/2006/table">
            <a:tbl>
              <a:tblPr/>
              <a:tblGrid>
                <a:gridCol w="698612"/>
                <a:gridCol w="1016163"/>
                <a:gridCol w="762122"/>
                <a:gridCol w="1555552"/>
              </a:tblGrid>
              <a:tr h="281213">
                <a:tc gridSpan="4">
                  <a:txBody>
                    <a:bodyPr/>
                    <a:lstStyle/>
                    <a:p>
                      <a:r>
                        <a:rPr lang="fr-FR" sz="1050" dirty="0"/>
                        <a:t>Full-NAT NAT Table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1213">
                <a:tc>
                  <a:txBody>
                    <a:bodyPr/>
                    <a:lstStyle/>
                    <a:p>
                      <a:r>
                        <a:rPr lang="fr-FR" sz="1050"/>
                        <a:t>Step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50" dirty="0"/>
                        <a:t>Process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50"/>
                        <a:t>Source IP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50" dirty="0"/>
                        <a:t>Destination IP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</a:tr>
              <a:tr h="454267">
                <a:tc>
                  <a:txBody>
                    <a:bodyPr/>
                    <a:lstStyle/>
                    <a:p>
                      <a:r>
                        <a:rPr lang="fr-FR" sz="1050"/>
                        <a:t>Step 1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50" dirty="0"/>
                        <a:t>Client to load balancer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dirty="0"/>
                        <a:t>1.1.1.1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dirty="0"/>
                        <a:t>2.2.2.2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</a:tr>
              <a:tr h="454267">
                <a:tc>
                  <a:txBody>
                    <a:bodyPr/>
                    <a:lstStyle/>
                    <a:p>
                      <a:r>
                        <a:rPr lang="fr-FR" sz="1050"/>
                        <a:t>Step 2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50" dirty="0"/>
                        <a:t>Load balancer to server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/>
                        <a:t>3.3.3.1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dirty="0"/>
                        <a:t>3.3.3.3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</a:tr>
              <a:tr h="454267">
                <a:tc>
                  <a:txBody>
                    <a:bodyPr/>
                    <a:lstStyle/>
                    <a:p>
                      <a:r>
                        <a:rPr lang="fr-FR" sz="1050"/>
                        <a:t>Step 3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50"/>
                        <a:t>Server to load balancer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dirty="0"/>
                        <a:t>3.3.3.3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dirty="0"/>
                        <a:t>3.3.3.1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</a:tr>
              <a:tr h="454267">
                <a:tc>
                  <a:txBody>
                    <a:bodyPr/>
                    <a:lstStyle/>
                    <a:p>
                      <a:r>
                        <a:rPr lang="fr-FR" sz="1050"/>
                        <a:t>Step 4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50"/>
                        <a:t>Load balancer to client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dirty="0"/>
                        <a:t>2.2.2.2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dirty="0"/>
                        <a:t>1.1.1.1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915816" y="4221088"/>
            <a:ext cx="576064" cy="400110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Client IP</a:t>
            </a:r>
            <a:endParaRPr lang="ko-KR" altLang="en-US" sz="1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562063" y="5373216"/>
            <a:ext cx="432048" cy="246221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DIP</a:t>
            </a:r>
            <a:endParaRPr lang="ko-KR" altLang="en-US" sz="1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497506" y="5372514"/>
            <a:ext cx="432048" cy="246221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DIP</a:t>
            </a:r>
            <a:endParaRPr lang="ko-KR" altLang="en-US" sz="1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563888" y="4941168"/>
            <a:ext cx="432048" cy="246221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V</a:t>
            </a:r>
            <a:r>
              <a:rPr lang="en-US" altLang="ko-KR" sz="1000" b="1" dirty="0" smtClean="0"/>
              <a:t>IP</a:t>
            </a:r>
            <a:endParaRPr lang="ko-KR" altLang="en-US" sz="1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524328" y="4869160"/>
            <a:ext cx="432048" cy="246221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V</a:t>
            </a:r>
            <a:r>
              <a:rPr lang="en-US" altLang="ko-KR" sz="1000" b="1" dirty="0" smtClean="0"/>
              <a:t>IP</a:t>
            </a:r>
            <a:endParaRPr lang="ko-KR" altLang="en-US" sz="1000" b="1" dirty="0"/>
          </a:p>
        </p:txBody>
      </p:sp>
      <p:cxnSp>
        <p:nvCxnSpPr>
          <p:cNvPr id="8" name="직선 화살표 연결선 7"/>
          <p:cNvCxnSpPr/>
          <p:nvPr/>
        </p:nvCxnSpPr>
        <p:spPr bwMode="auto">
          <a:xfrm flipH="1">
            <a:off x="2771800" y="4621198"/>
            <a:ext cx="432048" cy="44308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6948264" y="4149080"/>
            <a:ext cx="576064" cy="246221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LB IP</a:t>
            </a:r>
            <a:endParaRPr lang="ko-KR" altLang="en-US" sz="1000" b="1" dirty="0"/>
          </a:p>
        </p:txBody>
      </p:sp>
      <p:cxnSp>
        <p:nvCxnSpPr>
          <p:cNvPr id="14" name="직선 화살표 연결선 13"/>
          <p:cNvCxnSpPr/>
          <p:nvPr/>
        </p:nvCxnSpPr>
        <p:spPr bwMode="auto">
          <a:xfrm flipH="1">
            <a:off x="6732240" y="4395301"/>
            <a:ext cx="504056" cy="122343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10032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69647219-AEBD-43E1-A6EC-FAD9937E9750}" type="slidenum">
              <a:rPr lang="en-US" altLang="ko-KR">
                <a:cs typeface="Arial" pitchFamily="34" charset="0"/>
              </a:rPr>
              <a:pPr/>
              <a:t>11</a:t>
            </a:fld>
            <a:endParaRPr lang="en-US" altLang="ko-KR" sz="1000" dirty="0">
              <a:cs typeface="Arial" pitchFamily="34" charset="0"/>
            </a:endParaRPr>
          </a:p>
        </p:txBody>
      </p:sp>
      <p:sp>
        <p:nvSpPr>
          <p:cNvPr id="1684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32656"/>
            <a:ext cx="8208912" cy="647700"/>
          </a:xfrm>
        </p:spPr>
        <p:txBody>
          <a:bodyPr/>
          <a:lstStyle/>
          <a:p>
            <a:r>
              <a:rPr lang="fr-FR" altLang="ko-KR" dirty="0" smtClean="0">
                <a:latin typeface="Arial" pitchFamily="34" charset="0"/>
                <a:cs typeface="Arial" pitchFamily="34" charset="0"/>
              </a:rPr>
              <a:t>Routing in Data Centers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4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268760"/>
            <a:ext cx="8856984" cy="1219200"/>
          </a:xfrm>
        </p:spPr>
        <p:txBody>
          <a:bodyPr/>
          <a:lstStyle/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DCN: </a:t>
            </a:r>
            <a:r>
              <a:rPr lang="en-US" altLang="ko-KR" sz="2400" dirty="0">
                <a:latin typeface="Arial" pitchFamily="34" charset="0"/>
                <a:cs typeface="Arial" pitchFamily="34" charset="0"/>
              </a:rPr>
              <a:t>contain tens or hundreds of 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thousands of </a:t>
            </a:r>
            <a:r>
              <a:rPr lang="en-US" altLang="ko-KR" sz="2400" dirty="0">
                <a:latin typeface="Arial" pitchFamily="34" charset="0"/>
                <a:cs typeface="Arial" pitchFamily="34" charset="0"/>
              </a:rPr>
              <a:t>servers. </a:t>
            </a:r>
            <a:endParaRPr lang="en-US" altLang="ko-KR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Communication intensive</a:t>
            </a:r>
          </a:p>
          <a:p>
            <a:pPr lvl="1"/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en-US" altLang="ko-KR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simple web </a:t>
            </a:r>
            <a:r>
              <a:rPr lang="en-US" altLang="ko-KR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search request </a:t>
            </a:r>
            <a:r>
              <a:rPr lang="en-US" altLang="ko-KR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may touch 1000+ servers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, and data storage </a:t>
            </a:r>
            <a:endParaRPr lang="en-US" altLang="ko-KR" sz="20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altLang="ko-KR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Analysis applications </a:t>
            </a:r>
            <a:r>
              <a:rPr lang="en-US" altLang="ko-KR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may interactively process petabytes of data </a:t>
            </a:r>
            <a:r>
              <a:rPr lang="en-US" altLang="ko-KR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on thousands </a:t>
            </a:r>
            <a:r>
              <a:rPr lang="en-US" altLang="ko-KR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of machines.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 </a:t>
            </a:r>
            <a:endParaRPr lang="en-US" altLang="ko-KR" sz="20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altLang="ko-KR" sz="2400" dirty="0">
                <a:latin typeface="Arial" pitchFamily="34" charset="0"/>
                <a:cs typeface="Arial" pitchFamily="34" charset="0"/>
              </a:rPr>
              <a:t>V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arious </a:t>
            </a:r>
            <a:r>
              <a:rPr lang="en-US" altLang="ko-KR" sz="2400" dirty="0">
                <a:latin typeface="Arial" pitchFamily="34" charset="0"/>
                <a:cs typeface="Arial" pitchFamily="34" charset="0"/>
              </a:rPr>
              <a:t>traffic patterns</a:t>
            </a:r>
          </a:p>
          <a:p>
            <a:pPr lvl="1"/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one-to-one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, one-to-all, and all-to-all communications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.</a:t>
            </a:r>
            <a:endParaRPr lang="en-US" altLang="ko-KR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915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69647219-AEBD-43E1-A6EC-FAD9937E9750}" type="slidenum">
              <a:rPr lang="en-US" altLang="ko-KR">
                <a:cs typeface="Arial" pitchFamily="34" charset="0"/>
              </a:rPr>
              <a:pPr/>
              <a:t>12</a:t>
            </a:fld>
            <a:endParaRPr lang="en-US" altLang="ko-KR" sz="1000">
              <a:cs typeface="Arial" pitchFamily="34" charset="0"/>
            </a:endParaRPr>
          </a:p>
        </p:txBody>
      </p:sp>
      <p:sp>
        <p:nvSpPr>
          <p:cNvPr id="1684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32656"/>
            <a:ext cx="8208912" cy="647700"/>
          </a:xfrm>
        </p:spPr>
        <p:txBody>
          <a:bodyPr/>
          <a:lstStyle/>
          <a:p>
            <a:r>
              <a:rPr lang="fr-FR" altLang="ko-KR" dirty="0">
                <a:latin typeface="Arial" pitchFamily="34" charset="0"/>
                <a:cs typeface="Arial" pitchFamily="34" charset="0"/>
              </a:rPr>
              <a:t>Basic Data Center Routing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4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496" y="1196752"/>
            <a:ext cx="9001000" cy="1219200"/>
          </a:xfrm>
        </p:spPr>
        <p:txBody>
          <a:bodyPr/>
          <a:lstStyle/>
          <a:p>
            <a:r>
              <a:rPr lang="fr-FR" altLang="ko-KR" sz="2000" dirty="0">
                <a:latin typeface="Arial" pitchFamily="34" charset="0"/>
                <a:cs typeface="Arial" pitchFamily="34" charset="0"/>
              </a:rPr>
              <a:t>Motivations and </a:t>
            </a:r>
            <a:r>
              <a:rPr lang="fr-FR" altLang="ko-KR" sz="2000" dirty="0" smtClean="0">
                <a:latin typeface="Arial" pitchFamily="34" charset="0"/>
                <a:cs typeface="Arial" pitchFamily="34" charset="0"/>
              </a:rPr>
              <a:t>Challenges</a:t>
            </a:r>
          </a:p>
          <a:p>
            <a:pPr lvl="1"/>
            <a:r>
              <a:rPr lang="en-US" altLang="ko-KR" sz="1800" dirty="0">
                <a:latin typeface="Arial" pitchFamily="34" charset="0"/>
                <a:cs typeface="Arial" pitchFamily="34" charset="0"/>
              </a:rPr>
              <a:t>The main challenge is </a:t>
            </a:r>
            <a:r>
              <a:rPr lang="en-US" altLang="ko-KR" sz="18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how to build a scalable </a:t>
            </a:r>
            <a:r>
              <a:rPr lang="en-US" altLang="ko-KR" sz="18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DCN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 that 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delivers significant aggregate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bandwidth</a:t>
            </a:r>
            <a:endParaRPr lang="en-US" altLang="ko-KR" sz="1800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Research efforts: </a:t>
            </a:r>
            <a:r>
              <a:rPr lang="en-US" altLang="ko-KR" sz="1800" dirty="0" err="1" smtClean="0">
                <a:latin typeface="Arial" pitchFamily="34" charset="0"/>
                <a:cs typeface="Arial" pitchFamily="34" charset="0"/>
              </a:rPr>
              <a:t>BCube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altLang="ko-KR" sz="1800" dirty="0" err="1">
                <a:latin typeface="Arial" pitchFamily="34" charset="0"/>
                <a:cs typeface="Arial" pitchFamily="34" charset="0"/>
              </a:rPr>
              <a:t>DCell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altLang="ko-KR" sz="1800" dirty="0" err="1">
                <a:latin typeface="Arial" pitchFamily="34" charset="0"/>
                <a:cs typeface="Arial" pitchFamily="34" charset="0"/>
              </a:rPr>
              <a:t>PortLand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VL2, </a:t>
            </a:r>
            <a:r>
              <a:rPr lang="fr-FR" altLang="ko-KR" sz="1800" dirty="0" smtClean="0">
                <a:latin typeface="Arial" pitchFamily="34" charset="0"/>
                <a:cs typeface="Arial" pitchFamily="34" charset="0"/>
              </a:rPr>
              <a:t>Helois</a:t>
            </a:r>
            <a:r>
              <a:rPr lang="fr-FR" altLang="ko-KR" sz="1800" dirty="0">
                <a:latin typeface="Arial" pitchFamily="34" charset="0"/>
                <a:cs typeface="Arial" pitchFamily="34" charset="0"/>
              </a:rPr>
              <a:t>, and </a:t>
            </a:r>
            <a:r>
              <a:rPr lang="fr-FR" altLang="ko-KR" sz="1800" dirty="0" smtClean="0">
                <a:latin typeface="Arial" pitchFamily="34" charset="0"/>
                <a:cs typeface="Arial" pitchFamily="34" charset="0"/>
              </a:rPr>
              <a:t>c-Through</a:t>
            </a:r>
          </a:p>
          <a:p>
            <a:r>
              <a:rPr lang="fr-FR" altLang="ko-KR" sz="2000" dirty="0">
                <a:latin typeface="Arial" pitchFamily="34" charset="0"/>
                <a:cs typeface="Arial" pitchFamily="34" charset="0"/>
              </a:rPr>
              <a:t>Existing </a:t>
            </a:r>
            <a:r>
              <a:rPr lang="fr-FR" altLang="ko-KR" sz="2000" dirty="0" smtClean="0">
                <a:latin typeface="Arial" pitchFamily="34" charset="0"/>
                <a:cs typeface="Arial" pitchFamily="34" charset="0"/>
              </a:rPr>
              <a:t>Solutions</a:t>
            </a:r>
          </a:p>
          <a:p>
            <a:pPr lvl="1"/>
            <a:r>
              <a:rPr lang="fr-FR" altLang="ko-KR" sz="1800" dirty="0">
                <a:latin typeface="Arial" pitchFamily="34" charset="0"/>
                <a:cs typeface="Arial" pitchFamily="34" charset="0"/>
              </a:rPr>
              <a:t>Routing in </a:t>
            </a:r>
            <a:r>
              <a:rPr lang="fr-FR" altLang="ko-KR" sz="18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Server-centric</a:t>
            </a:r>
            <a:r>
              <a:rPr lang="fr-FR" altLang="ko-KR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fr-FR" altLang="ko-KR" sz="1800" dirty="0" smtClean="0">
                <a:latin typeface="Arial" pitchFamily="34" charset="0"/>
                <a:cs typeface="Arial" pitchFamily="34" charset="0"/>
              </a:rPr>
              <a:t>Structures</a:t>
            </a:r>
          </a:p>
          <a:p>
            <a:pPr lvl="2"/>
            <a:r>
              <a:rPr lang="en-US" altLang="ko-KR" sz="1600" dirty="0">
                <a:latin typeface="Arial" pitchFamily="34" charset="0"/>
                <a:cs typeface="Arial" pitchFamily="34" charset="0"/>
              </a:rPr>
              <a:t>servers act not only as end hosts but also as </a:t>
            </a:r>
            <a:r>
              <a:rPr lang="en-US" altLang="ko-KR" sz="16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relay nodes 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for </a:t>
            </a:r>
            <a:r>
              <a:rPr lang="en-US" altLang="ko-KR" sz="1600" dirty="0" err="1" smtClean="0">
                <a:latin typeface="Arial" pitchFamily="34" charset="0"/>
                <a:cs typeface="Arial" pitchFamily="34" charset="0"/>
              </a:rPr>
              <a:t>multihop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communication</a:t>
            </a:r>
          </a:p>
          <a:p>
            <a:pPr lvl="2"/>
            <a:r>
              <a:rPr lang="fr-FR" altLang="ko-KR" sz="1600" dirty="0" smtClean="0">
                <a:latin typeface="Arial" pitchFamily="34" charset="0"/>
                <a:cs typeface="Arial" pitchFamily="34" charset="0"/>
              </a:rPr>
              <a:t>Bcube, DCell</a:t>
            </a:r>
          </a:p>
          <a:p>
            <a:pPr lvl="1"/>
            <a:r>
              <a:rPr lang="fr-FR" altLang="ko-KR" sz="1800" dirty="0" smtClean="0">
                <a:latin typeface="Arial" pitchFamily="34" charset="0"/>
                <a:cs typeface="Arial" pitchFamily="34" charset="0"/>
              </a:rPr>
              <a:t>Routing </a:t>
            </a:r>
            <a:r>
              <a:rPr lang="fr-FR" altLang="ko-KR" sz="1800" dirty="0">
                <a:latin typeface="Arial" pitchFamily="34" charset="0"/>
                <a:cs typeface="Arial" pitchFamily="34" charset="0"/>
              </a:rPr>
              <a:t>in </a:t>
            </a:r>
            <a:r>
              <a:rPr lang="fr-FR" altLang="ko-KR" sz="18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Switch-Centric</a:t>
            </a:r>
            <a:r>
              <a:rPr lang="fr-FR" altLang="ko-KR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fr-FR" altLang="ko-KR" sz="1800" dirty="0" smtClean="0">
                <a:latin typeface="Arial" pitchFamily="34" charset="0"/>
                <a:cs typeface="Arial" pitchFamily="34" charset="0"/>
              </a:rPr>
              <a:t>Structures</a:t>
            </a:r>
          </a:p>
          <a:p>
            <a:pPr lvl="2"/>
            <a:r>
              <a:rPr lang="en-US" altLang="ko-KR" sz="1600" dirty="0">
                <a:latin typeface="Arial" pitchFamily="34" charset="0"/>
                <a:cs typeface="Arial" pitchFamily="34" charset="0"/>
              </a:rPr>
              <a:t>switches are the only relay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nodes</a:t>
            </a:r>
          </a:p>
          <a:p>
            <a:pPr lvl="2"/>
            <a:r>
              <a:rPr lang="en-US" altLang="ko-KR" sz="1600" dirty="0" err="1" smtClean="0">
                <a:latin typeface="Arial" pitchFamily="34" charset="0"/>
                <a:cs typeface="Arial" pitchFamily="34" charset="0"/>
              </a:rPr>
              <a:t>PortLand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, VL2</a:t>
            </a:r>
            <a:endParaRPr lang="en-US" altLang="ko-KR" sz="1600" dirty="0">
              <a:latin typeface="Arial" pitchFamily="34" charset="0"/>
              <a:cs typeface="Arial" pitchFamily="34" charset="0"/>
            </a:endParaRPr>
          </a:p>
          <a:p>
            <a:pPr lvl="2"/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use 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a special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instance of 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a Clos topology called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Fat tree 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to interconnect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commodity </a:t>
            </a:r>
            <a:r>
              <a:rPr lang="fr-FR" altLang="ko-KR" sz="1600" dirty="0" smtClean="0">
                <a:latin typeface="Arial" pitchFamily="34" charset="0"/>
                <a:cs typeface="Arial" pitchFamily="34" charset="0"/>
              </a:rPr>
              <a:t>Ethernet </a:t>
            </a:r>
            <a:r>
              <a:rPr lang="fr-FR" altLang="ko-KR" sz="1600" dirty="0">
                <a:latin typeface="Arial" pitchFamily="34" charset="0"/>
                <a:cs typeface="Arial" pitchFamily="34" charset="0"/>
              </a:rPr>
              <a:t>switches.</a:t>
            </a:r>
            <a:endParaRPr lang="fr-FR" altLang="ko-KR" sz="16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fr-FR" altLang="ko-KR" sz="18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Hybrid Electrical/Optical </a:t>
            </a:r>
            <a:r>
              <a:rPr lang="fr-FR" altLang="ko-KR" sz="1800" dirty="0" smtClean="0">
                <a:latin typeface="Arial" pitchFamily="34" charset="0"/>
                <a:cs typeface="Arial" pitchFamily="34" charset="0"/>
              </a:rPr>
              <a:t>Structures</a:t>
            </a:r>
          </a:p>
          <a:p>
            <a:pPr lvl="2"/>
            <a:r>
              <a:rPr lang="fr-FR" altLang="ko-KR" sz="1600" dirty="0" smtClean="0">
                <a:latin typeface="Arial" pitchFamily="34" charset="0"/>
                <a:cs typeface="Arial" pitchFamily="34" charset="0"/>
              </a:rPr>
              <a:t>using high-capacity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optical 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fibers and optical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switches</a:t>
            </a:r>
          </a:p>
          <a:p>
            <a:pPr lvl="2"/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 c-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Through, Helios</a:t>
            </a:r>
            <a:endParaRPr lang="en-US" altLang="ko-KR" sz="16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915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A84B6B43-2C72-418A-AB88-3070B97BEBFA}" type="slidenum">
              <a:rPr lang="en-US" altLang="ko-KR">
                <a:cs typeface="Arial" pitchFamily="34" charset="0"/>
              </a:rPr>
              <a:pPr/>
              <a:t>13</a:t>
            </a:fld>
            <a:endParaRPr lang="en-US" altLang="ko-KR" sz="1000">
              <a:cs typeface="Arial" pitchFamily="34" charset="0"/>
            </a:endParaRPr>
          </a:p>
        </p:txBody>
      </p:sp>
      <p:sp>
        <p:nvSpPr>
          <p:cNvPr id="168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400050"/>
            <a:ext cx="8137525" cy="647700"/>
          </a:xfrm>
        </p:spPr>
        <p:txBody>
          <a:bodyPr/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Server centric structure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008" y="1124744"/>
            <a:ext cx="9036496" cy="3312368"/>
          </a:xfrm>
        </p:spPr>
        <p:txBody>
          <a:bodyPr/>
          <a:lstStyle/>
          <a:p>
            <a:r>
              <a:rPr lang="en-US" altLang="ko-KR" sz="2000" dirty="0" err="1" smtClean="0">
                <a:latin typeface="Arial" pitchFamily="34" charset="0"/>
                <a:cs typeface="Arial" pitchFamily="34" charset="0"/>
              </a:rPr>
              <a:t>Bcube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: 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ervers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are configured with multiple ports,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and switches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connect a constant number of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servers.</a:t>
            </a:r>
          </a:p>
          <a:p>
            <a:pPr lvl="1"/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BCube0 is simply </a:t>
            </a:r>
            <a:r>
              <a:rPr lang="en-US" altLang="ko-KR" sz="1800" i="1" dirty="0">
                <a:latin typeface="Arial" pitchFamily="34" charset="0"/>
                <a:cs typeface="Arial" pitchFamily="34" charset="0"/>
              </a:rPr>
              <a:t>n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servers connecting 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to an </a:t>
            </a:r>
            <a:r>
              <a:rPr lang="en-US" altLang="ko-KR" sz="1800" i="1" dirty="0">
                <a:latin typeface="Arial" pitchFamily="34" charset="0"/>
                <a:cs typeface="Arial" pitchFamily="34" charset="0"/>
              </a:rPr>
              <a:t>n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-port switch. </a:t>
            </a:r>
            <a:endParaRPr lang="en-US" altLang="ko-KR" sz="18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BCube1 is constructed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from </a:t>
            </a:r>
            <a:r>
              <a:rPr lang="en-US" altLang="ko-KR" sz="1800" i="1" dirty="0" smtClean="0">
                <a:latin typeface="Arial" pitchFamily="34" charset="0"/>
                <a:cs typeface="Arial" pitchFamily="34" charset="0"/>
              </a:rPr>
              <a:t>n 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BCube0s and </a:t>
            </a:r>
            <a:r>
              <a:rPr lang="en-US" altLang="ko-KR" sz="1800" i="1" dirty="0">
                <a:latin typeface="Arial" pitchFamily="34" charset="0"/>
                <a:cs typeface="Arial" pitchFamily="34" charset="0"/>
              </a:rPr>
              <a:t>n n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-port switches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lvl="2"/>
            <a:r>
              <a:rPr lang="en-US" altLang="ko-KR" sz="1600" dirty="0" err="1" smtClean="0">
                <a:latin typeface="Arial" pitchFamily="34" charset="0"/>
                <a:cs typeface="Arial" pitchFamily="34" charset="0"/>
              </a:rPr>
              <a:t>Bcube</a:t>
            </a:r>
            <a:r>
              <a:rPr lang="en-US" altLang="ko-KR" sz="1600" baseline="-25000" dirty="0" err="1" smtClean="0">
                <a:latin typeface="Arial" pitchFamily="34" charset="0"/>
                <a:cs typeface="Arial" pitchFamily="34" charset="0"/>
              </a:rPr>
              <a:t>k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 recursively constructed from Bcube</a:t>
            </a:r>
            <a:r>
              <a:rPr lang="en-US" altLang="ko-KR" sz="1600" baseline="-25000" dirty="0" smtClean="0">
                <a:latin typeface="Arial" pitchFamily="34" charset="0"/>
                <a:cs typeface="Arial" pitchFamily="34" charset="0"/>
              </a:rPr>
              <a:t>k-1</a:t>
            </a:r>
          </a:p>
          <a:p>
            <a:pPr lvl="1"/>
            <a:r>
              <a:rPr lang="fr-FR" altLang="ko-KR" sz="1800" dirty="0" smtClean="0">
                <a:latin typeface="Arial" pitchFamily="34" charset="0"/>
                <a:cs typeface="Arial" pitchFamily="34" charset="0"/>
              </a:rPr>
              <a:t>two neighboring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servers 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that connect to the same level </a:t>
            </a:r>
            <a:r>
              <a:rPr lang="en-US" altLang="ko-KR" sz="1800" i="1" dirty="0">
                <a:latin typeface="Arial" pitchFamily="34" charset="0"/>
                <a:cs typeface="Arial" pitchFamily="34" charset="0"/>
              </a:rPr>
              <a:t>i 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switch are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different at 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the </a:t>
            </a:r>
            <a:r>
              <a:rPr lang="en-US" altLang="ko-KR" sz="1800" i="1" dirty="0" err="1"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800" dirty="0" err="1">
                <a:latin typeface="Arial" pitchFamily="34" charset="0"/>
                <a:cs typeface="Arial" pitchFamily="34" charset="0"/>
              </a:rPr>
              <a:t>th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 digit. </a:t>
            </a:r>
            <a:endParaRPr lang="en-US" altLang="ko-KR" sz="18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altLang="ko-KR" sz="1800" dirty="0" err="1" smtClean="0">
                <a:latin typeface="Arial" pitchFamily="34" charset="0"/>
                <a:cs typeface="Arial" pitchFamily="34" charset="0"/>
              </a:rPr>
              <a:t>BCube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build its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routing path 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by “correcting” one digit at one hop from the source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to destination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altLang="ko-KR" sz="18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Figure 1 is an example of a </a:t>
            </a:r>
            <a:r>
              <a:rPr lang="en-US" altLang="ko-KR" sz="18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BCube1</a:t>
            </a:r>
            <a:r>
              <a:rPr lang="en-US" altLang="ko-KR" sz="18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altLang="ko-KR" sz="1800" i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</a:t>
            </a:r>
            <a:r>
              <a:rPr lang="en-US" altLang="ko-KR" sz="18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= 4) network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altLang="ko-KR" sz="1800" dirty="0">
                <a:latin typeface="Arial" pitchFamily="34" charset="0"/>
                <a:cs typeface="Arial" pitchFamily="34" charset="0"/>
              </a:rPr>
              <a:t>The routing paths from 00 to 23 can be 00-</a:t>
            </a:r>
            <a:r>
              <a:rPr lang="en-US" altLang="ko-KR" sz="18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20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-23 or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00-</a:t>
            </a:r>
            <a:r>
              <a:rPr lang="en-US" altLang="ko-KR" sz="18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03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-23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altLang="ko-KR" sz="18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20, 03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 =&gt; relay node)</a:t>
            </a:r>
            <a:endParaRPr lang="en-US" altLang="ko-KR" sz="18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528627" y="4560004"/>
            <a:ext cx="7435861" cy="2253372"/>
            <a:chOff x="1528627" y="4560004"/>
            <a:chExt cx="7435861" cy="2253372"/>
          </a:xfrm>
        </p:grpSpPr>
        <p:grpSp>
          <p:nvGrpSpPr>
            <p:cNvPr id="2" name="그룹 1"/>
            <p:cNvGrpSpPr/>
            <p:nvPr/>
          </p:nvGrpSpPr>
          <p:grpSpPr>
            <a:xfrm>
              <a:off x="1528627" y="4560004"/>
              <a:ext cx="6997439" cy="2253372"/>
              <a:chOff x="1528627" y="4560004"/>
              <a:chExt cx="6997439" cy="2253372"/>
            </a:xfrm>
          </p:grpSpPr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1840" y="4560004"/>
                <a:ext cx="5394226" cy="22533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" name="Picture 8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70" t="29483" r="72284" b="13980"/>
              <a:stretch/>
            </p:blipFill>
            <p:spPr bwMode="auto">
              <a:xfrm>
                <a:off x="1528627" y="4827697"/>
                <a:ext cx="1243173" cy="12739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1671556" y="6114782"/>
                <a:ext cx="9573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>
                    <a:solidFill>
                      <a:srgbClr val="0000FF"/>
                    </a:solidFill>
                    <a:cs typeface="Arial" pitchFamily="34" charset="0"/>
                  </a:rPr>
                  <a:t>BCube0</a:t>
                </a:r>
                <a:endParaRPr lang="ko-KR" altLang="en-US" b="1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8221444" y="5333890"/>
              <a:ext cx="720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FF0000"/>
                  </a:solidFill>
                </a:rPr>
                <a:t>Level 0</a:t>
              </a:r>
              <a:endParaRPr lang="ko-KR" altLang="en-US" sz="1100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244408" y="4869160"/>
              <a:ext cx="720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FF0000"/>
                  </a:solidFill>
                </a:rPr>
                <a:t>Level 1</a:t>
              </a:r>
              <a:endParaRPr lang="ko-KR" altLang="en-US" sz="11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7734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A84B6B43-2C72-418A-AB88-3070B97BEBFA}" type="slidenum">
              <a:rPr lang="en-US" altLang="ko-KR">
                <a:cs typeface="Arial" pitchFamily="34" charset="0"/>
              </a:rPr>
              <a:pPr/>
              <a:t>14</a:t>
            </a:fld>
            <a:endParaRPr lang="en-US" altLang="ko-KR" sz="1000">
              <a:cs typeface="Arial" pitchFamily="34" charset="0"/>
            </a:endParaRPr>
          </a:p>
        </p:txBody>
      </p:sp>
      <p:sp>
        <p:nvSpPr>
          <p:cNvPr id="168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400050"/>
            <a:ext cx="8137525" cy="647700"/>
          </a:xfrm>
        </p:spPr>
        <p:txBody>
          <a:bodyPr/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Switch centric structure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24744"/>
            <a:ext cx="8884096" cy="3312368"/>
          </a:xfrm>
        </p:spPr>
        <p:txBody>
          <a:bodyPr/>
          <a:lstStyle/>
          <a:p>
            <a:r>
              <a:rPr lang="en-US" altLang="ko-KR" sz="1800" dirty="0" err="1" smtClean="0">
                <a:latin typeface="Arial" pitchFamily="34" charset="0"/>
                <a:cs typeface="Arial" pitchFamily="34" charset="0"/>
              </a:rPr>
              <a:t>PortLand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: A scalable layer 2 DCN that scales to millions of endpoints </a:t>
            </a:r>
          </a:p>
          <a:p>
            <a:pPr lvl="1"/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3 layer Fat Tree: core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, aggregate, and edge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switches</a:t>
            </a:r>
          </a:p>
          <a:p>
            <a:pPr lvl="1"/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Each 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end host has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actual 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MAC address (AMAC) and pseudo MAC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address (PMAC)</a:t>
            </a:r>
          </a:p>
          <a:p>
            <a:pPr lvl="1"/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Proxy based ARP: Fabric manager </a:t>
            </a:r>
          </a:p>
          <a:p>
            <a:pPr lvl="2"/>
            <a:r>
              <a:rPr lang="en-US" altLang="ko-KR" sz="1400" dirty="0" smtClean="0">
                <a:latin typeface="Arial" pitchFamily="34" charset="0"/>
                <a:cs typeface="Arial" pitchFamily="34" charset="0"/>
              </a:rPr>
              <a:t>Use IP address as host identifier: </a:t>
            </a:r>
          </a:p>
          <a:p>
            <a:pPr lvl="3"/>
            <a:r>
              <a:rPr lang="en-US" altLang="ko-KR" sz="1400" dirty="0" smtClean="0">
                <a:latin typeface="Arial" pitchFamily="34" charset="0"/>
                <a:cs typeface="Arial" pitchFamily="34" charset="0"/>
              </a:rPr>
              <a:t>needs IP to PMAC mapping and name resolution: distributed location discovery</a:t>
            </a:r>
          </a:p>
          <a:p>
            <a:pPr lvl="1"/>
            <a:r>
              <a:rPr lang="en-US" altLang="ko-KR" sz="16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6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ncodes </a:t>
            </a:r>
            <a:r>
              <a:rPr lang="en-US" altLang="ko-KR" sz="16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topology information of a </a:t>
            </a:r>
            <a:r>
              <a:rPr lang="en-US" altLang="ko-KR" sz="16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host into </a:t>
            </a:r>
            <a:r>
              <a:rPr lang="en-US" altLang="ko-KR" sz="16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its PMAC 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with the form of </a:t>
            </a:r>
            <a:r>
              <a:rPr lang="en-US" altLang="ko-KR" sz="1600" i="1" dirty="0" err="1" smtClean="0">
                <a:latin typeface="Arial" pitchFamily="34" charset="0"/>
                <a:cs typeface="Arial" pitchFamily="34" charset="0"/>
              </a:rPr>
              <a:t>pod:position:port:vmid</a:t>
            </a:r>
            <a:r>
              <a:rPr lang="en-US" altLang="ko-KR" sz="1600" i="1" dirty="0" smtClean="0">
                <a:latin typeface="Arial" pitchFamily="34" charset="0"/>
                <a:cs typeface="Arial" pitchFamily="34" charset="0"/>
              </a:rPr>
              <a:t> : positional pseudo MAC address </a:t>
            </a:r>
            <a:endParaRPr lang="en-US" altLang="ko-KR" sz="1600" dirty="0">
              <a:latin typeface="Arial" pitchFamily="34" charset="0"/>
              <a:cs typeface="Arial" pitchFamily="34" charset="0"/>
            </a:endParaRPr>
          </a:p>
          <a:p>
            <a:pPr lvl="2"/>
            <a:r>
              <a:rPr lang="en-US" altLang="ko-KR" sz="1400" i="1" dirty="0" smtClean="0">
                <a:latin typeface="Arial" pitchFamily="34" charset="0"/>
                <a:cs typeface="Arial" pitchFamily="34" charset="0"/>
              </a:rPr>
              <a:t>Pod</a:t>
            </a:r>
            <a:r>
              <a:rPr lang="en-US" altLang="ko-KR" sz="1400" i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dirty="0" smtClean="0">
                <a:latin typeface="Arial" pitchFamily="34" charset="0"/>
                <a:cs typeface="Arial" pitchFamily="34" charset="0"/>
              </a:rPr>
              <a:t>(16 </a:t>
            </a:r>
            <a:r>
              <a:rPr lang="en-US" altLang="ko-KR" sz="1400" dirty="0">
                <a:latin typeface="Arial" pitchFamily="34" charset="0"/>
                <a:cs typeface="Arial" pitchFamily="34" charset="0"/>
              </a:rPr>
              <a:t>bits) reflects the pod number of an edge </a:t>
            </a:r>
            <a:r>
              <a:rPr lang="en-US" altLang="ko-KR" sz="1400" dirty="0" smtClean="0">
                <a:latin typeface="Arial" pitchFamily="34" charset="0"/>
                <a:cs typeface="Arial" pitchFamily="34" charset="0"/>
              </a:rPr>
              <a:t>switch</a:t>
            </a:r>
          </a:p>
          <a:p>
            <a:pPr lvl="2"/>
            <a:r>
              <a:rPr lang="en-US" altLang="ko-KR" sz="1400" i="1" dirty="0" smtClean="0">
                <a:latin typeface="Arial" pitchFamily="34" charset="0"/>
                <a:cs typeface="Arial" pitchFamily="34" charset="0"/>
              </a:rPr>
              <a:t>Position </a:t>
            </a:r>
            <a:r>
              <a:rPr lang="en-US" altLang="ko-KR" sz="1400" dirty="0" smtClean="0">
                <a:latin typeface="Arial" pitchFamily="34" charset="0"/>
                <a:cs typeface="Arial" pitchFamily="34" charset="0"/>
              </a:rPr>
              <a:t>(8 </a:t>
            </a:r>
            <a:r>
              <a:rPr lang="en-US" altLang="ko-KR" sz="1400" dirty="0">
                <a:latin typeface="Arial" pitchFamily="34" charset="0"/>
                <a:cs typeface="Arial" pitchFamily="34" charset="0"/>
              </a:rPr>
              <a:t>bits) is its position in the </a:t>
            </a:r>
            <a:r>
              <a:rPr lang="en-US" altLang="ko-KR" sz="1400" dirty="0" smtClean="0">
                <a:latin typeface="Arial" pitchFamily="34" charset="0"/>
                <a:cs typeface="Arial" pitchFamily="34" charset="0"/>
              </a:rPr>
              <a:t>pod</a:t>
            </a:r>
          </a:p>
          <a:p>
            <a:pPr lvl="2"/>
            <a:r>
              <a:rPr lang="en-US" altLang="ko-KR" sz="1400" i="1" dirty="0" smtClean="0">
                <a:latin typeface="Arial" pitchFamily="34" charset="0"/>
                <a:cs typeface="Arial" pitchFamily="34" charset="0"/>
              </a:rPr>
              <a:t>port </a:t>
            </a:r>
            <a:r>
              <a:rPr lang="en-US" altLang="ko-KR" sz="1400" dirty="0">
                <a:latin typeface="Arial" pitchFamily="34" charset="0"/>
                <a:cs typeface="Arial" pitchFamily="34" charset="0"/>
              </a:rPr>
              <a:t>(8 bits) is the </a:t>
            </a:r>
            <a:r>
              <a:rPr lang="en-US" altLang="ko-KR" sz="1400" dirty="0" smtClean="0">
                <a:latin typeface="Arial" pitchFamily="34" charset="0"/>
                <a:cs typeface="Arial" pitchFamily="34" charset="0"/>
              </a:rPr>
              <a:t>switch local view </a:t>
            </a:r>
            <a:r>
              <a:rPr lang="en-US" altLang="ko-KR" sz="1400" dirty="0">
                <a:latin typeface="Arial" pitchFamily="34" charset="0"/>
                <a:cs typeface="Arial" pitchFamily="34" charset="0"/>
              </a:rPr>
              <a:t>of the port number the host is connected </a:t>
            </a:r>
            <a:r>
              <a:rPr lang="en-US" altLang="ko-KR" sz="1400" dirty="0" smtClean="0">
                <a:latin typeface="Arial" pitchFamily="34" charset="0"/>
                <a:cs typeface="Arial" pitchFamily="34" charset="0"/>
              </a:rPr>
              <a:t>to</a:t>
            </a:r>
          </a:p>
          <a:p>
            <a:pPr lvl="2"/>
            <a:r>
              <a:rPr lang="en-US" altLang="ko-KR" sz="1400" i="1" dirty="0" err="1" smtClean="0">
                <a:latin typeface="Arial" pitchFamily="34" charset="0"/>
                <a:cs typeface="Arial" pitchFamily="34" charset="0"/>
              </a:rPr>
              <a:t>Vmid</a:t>
            </a:r>
            <a:r>
              <a:rPr lang="en-US" altLang="ko-KR" sz="1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dirty="0" smtClean="0">
                <a:latin typeface="Arial" pitchFamily="34" charset="0"/>
                <a:cs typeface="Arial" pitchFamily="34" charset="0"/>
              </a:rPr>
              <a:t>(16 </a:t>
            </a:r>
            <a:r>
              <a:rPr lang="en-US" altLang="ko-KR" sz="1400" dirty="0">
                <a:latin typeface="Arial" pitchFamily="34" charset="0"/>
                <a:cs typeface="Arial" pitchFamily="34" charset="0"/>
              </a:rPr>
              <a:t>bits) is for virtual machines on the same physical </a:t>
            </a:r>
            <a:r>
              <a:rPr lang="en-US" altLang="ko-KR" sz="1400" dirty="0" smtClean="0">
                <a:latin typeface="Arial" pitchFamily="34" charset="0"/>
                <a:cs typeface="Arial" pitchFamily="34" charset="0"/>
              </a:rPr>
              <a:t>machine</a:t>
            </a:r>
            <a:r>
              <a:rPr lang="en-US" altLang="ko-KR" sz="1200" b="1" i="1" dirty="0" smtClean="0">
                <a:latin typeface="Arial" pitchFamily="34" charset="0"/>
                <a:cs typeface="Arial" pitchFamily="34" charset="0"/>
              </a:rPr>
              <a:t> </a:t>
            </a:r>
            <a:endParaRPr lang="en-US" altLang="ko-KR" sz="12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9592" y="5449603"/>
            <a:ext cx="20162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PMAC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- assigned by switch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131840" y="4453380"/>
            <a:ext cx="5077266" cy="2339845"/>
            <a:chOff x="3131840" y="4453380"/>
            <a:chExt cx="5077266" cy="2339845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4453380"/>
              <a:ext cx="5077266" cy="23398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6588224" y="5949280"/>
              <a:ext cx="1368152" cy="26161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(00:02:01:02:00:01)</a:t>
              </a:r>
              <a:endParaRPr lang="ko-KR" altLang="en-US" sz="11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923928" y="5361692"/>
            <a:ext cx="216024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</a:t>
            </a:r>
            <a:endParaRPr lang="ko-KR" alt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3563888" y="5361692"/>
            <a:ext cx="144016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0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3373468" y="5703058"/>
            <a:ext cx="174952" cy="25391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2</a:t>
            </a:r>
            <a:endParaRPr lang="ko-KR" altLang="en-US" sz="1050" dirty="0"/>
          </a:p>
        </p:txBody>
      </p:sp>
      <p:sp>
        <p:nvSpPr>
          <p:cNvPr id="13" name="TextBox 12"/>
          <p:cNvSpPr txBox="1"/>
          <p:nvPr/>
        </p:nvSpPr>
        <p:spPr>
          <a:xfrm flipH="1">
            <a:off x="3707904" y="5695364"/>
            <a:ext cx="174952" cy="25391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4" name="TextBox 13"/>
          <p:cNvSpPr txBox="1"/>
          <p:nvPr/>
        </p:nvSpPr>
        <p:spPr>
          <a:xfrm flipH="1">
            <a:off x="4062612" y="5596934"/>
            <a:ext cx="174952" cy="25391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2</a:t>
            </a:r>
            <a:endParaRPr lang="ko-KR" altLang="en-US" sz="1050" dirty="0"/>
          </a:p>
        </p:txBody>
      </p:sp>
      <p:sp>
        <p:nvSpPr>
          <p:cNvPr id="15" name="TextBox 14"/>
          <p:cNvSpPr txBox="1"/>
          <p:nvPr/>
        </p:nvSpPr>
        <p:spPr>
          <a:xfrm flipH="1">
            <a:off x="4397048" y="5589240"/>
            <a:ext cx="174952" cy="25391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435063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A84B6B43-2C72-418A-AB88-3070B97BEBFA}" type="slidenum">
              <a:rPr lang="en-US" altLang="ko-KR">
                <a:cs typeface="Arial" pitchFamily="34" charset="0"/>
              </a:rPr>
              <a:pPr/>
              <a:t>15</a:t>
            </a:fld>
            <a:endParaRPr lang="en-US" altLang="ko-KR" sz="1000">
              <a:cs typeface="Arial" pitchFamily="34" charset="0"/>
            </a:endParaRPr>
          </a:p>
        </p:txBody>
      </p:sp>
      <p:sp>
        <p:nvSpPr>
          <p:cNvPr id="168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59221" y="260648"/>
            <a:ext cx="8137525" cy="647700"/>
          </a:xfrm>
        </p:spPr>
        <p:txBody>
          <a:bodyPr/>
          <a:lstStyle/>
          <a:p>
            <a:r>
              <a:rPr lang="en-US" altLang="ko-KR" dirty="0" err="1" smtClean="0">
                <a:latin typeface="Arial" pitchFamily="34" charset="0"/>
                <a:cs typeface="Arial" pitchFamily="34" charset="0"/>
              </a:rPr>
              <a:t>PortLand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264" y="1196752"/>
            <a:ext cx="7218040" cy="2376264"/>
          </a:xfrm>
        </p:spPr>
        <p:txBody>
          <a:bodyPr/>
          <a:lstStyle/>
          <a:p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Fat Tree topology</a:t>
            </a:r>
            <a:endParaRPr lang="en-US" altLang="ko-KR" sz="2000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altLang="ko-KR" sz="1800" dirty="0">
                <a:latin typeface="Arial" pitchFamily="34" charset="0"/>
                <a:cs typeface="Arial" pitchFamily="34" charset="0"/>
              </a:rPr>
              <a:t>Split fat tree into k pods (k=4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 lvl="1"/>
            <a:r>
              <a:rPr lang="en-US" altLang="ko-KR" sz="1800" dirty="0">
                <a:latin typeface="Arial" pitchFamily="34" charset="0"/>
                <a:cs typeface="Arial" pitchFamily="34" charset="0"/>
              </a:rPr>
              <a:t>B/W or capacity progressively increases higher towards the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root: "</a:t>
            </a:r>
            <a:r>
              <a:rPr lang="en-US" altLang="ko-KR" sz="1800" i="1" dirty="0">
                <a:latin typeface="Arial" pitchFamily="34" charset="0"/>
                <a:cs typeface="Arial" pitchFamily="34" charset="0"/>
              </a:rPr>
              <a:t>fatter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" as one moves up the tree towards the root</a:t>
            </a:r>
            <a:endParaRPr lang="en-US" altLang="ko-KR" sz="18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Positional addressing</a:t>
            </a:r>
          </a:p>
          <a:p>
            <a:r>
              <a:rPr lang="en-US" altLang="ko-KR" sz="20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Network change solution =&gt; No change to host, L2 solution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543289"/>
            <a:ext cx="4320480" cy="2473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927" y="3684896"/>
            <a:ext cx="4693136" cy="2384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File:Fat tree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556792"/>
            <a:ext cx="1905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 bwMode="auto">
          <a:xfrm>
            <a:off x="952462" y="5313587"/>
            <a:ext cx="648072" cy="356953"/>
          </a:xfrm>
          <a:prstGeom prst="round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5352" y="5301208"/>
            <a:ext cx="60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P</a:t>
            </a:r>
            <a:r>
              <a:rPr lang="en-US" altLang="ko-KR" sz="900" dirty="0" smtClean="0"/>
              <a:t>osition Number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952948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A84B6B43-2C72-418A-AB88-3070B97BEBFA}" type="slidenum">
              <a:rPr lang="en-US" altLang="ko-KR">
                <a:cs typeface="Arial" pitchFamily="34" charset="0"/>
              </a:rPr>
              <a:pPr/>
              <a:t>16</a:t>
            </a:fld>
            <a:endParaRPr lang="en-US" altLang="ko-KR" sz="1000">
              <a:cs typeface="Arial" pitchFamily="34" charset="0"/>
            </a:endParaRPr>
          </a:p>
        </p:txBody>
      </p:sp>
      <p:sp>
        <p:nvSpPr>
          <p:cNvPr id="168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400050"/>
            <a:ext cx="8137525" cy="647700"/>
          </a:xfrm>
        </p:spPr>
        <p:txBody>
          <a:bodyPr/>
          <a:lstStyle/>
          <a:p>
            <a:r>
              <a:rPr lang="en-US" altLang="ko-KR" dirty="0" err="1" smtClean="0">
                <a:latin typeface="Arial" pitchFamily="34" charset="0"/>
                <a:cs typeface="Arial" pitchFamily="34" charset="0"/>
              </a:rPr>
              <a:t>PortLand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496" y="1196752"/>
            <a:ext cx="9001000" cy="1219200"/>
          </a:xfrm>
        </p:spPr>
        <p:txBody>
          <a:bodyPr/>
          <a:lstStyle/>
          <a:p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Fabric Manager</a:t>
            </a:r>
          </a:p>
          <a:p>
            <a:pPr lvl="1"/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Centralized to eliminate the need for administrator configuration</a:t>
            </a:r>
          </a:p>
          <a:p>
            <a:pPr lvl="1"/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Maintains soft state about </a:t>
            </a:r>
            <a:r>
              <a:rPr lang="en-US" altLang="ko-KR" sz="18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network configuration information</a:t>
            </a:r>
          </a:p>
          <a:p>
            <a:pPr lvl="1"/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Responsible for assisting with ARP resolution, fault tolerance and multicast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67" y="2708920"/>
            <a:ext cx="7678559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8732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A84B6B43-2C72-418A-AB88-3070B97BEBFA}" type="slidenum">
              <a:rPr lang="en-US" altLang="ko-KR">
                <a:cs typeface="Arial" pitchFamily="34" charset="0"/>
              </a:rPr>
              <a:pPr/>
              <a:t>17</a:t>
            </a:fld>
            <a:endParaRPr lang="en-US" altLang="ko-KR" sz="1000">
              <a:cs typeface="Arial" pitchFamily="34" charset="0"/>
            </a:endParaRPr>
          </a:p>
        </p:txBody>
      </p:sp>
      <p:sp>
        <p:nvSpPr>
          <p:cNvPr id="168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400050"/>
            <a:ext cx="8137525" cy="647700"/>
          </a:xfrm>
        </p:spPr>
        <p:txBody>
          <a:bodyPr/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VL2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496" y="1124744"/>
            <a:ext cx="9036496" cy="3600400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Basic Idea</a:t>
            </a:r>
            <a:endParaRPr lang="en-US" altLang="ko-KR" sz="2000" dirty="0">
              <a:latin typeface="Arial" pitchFamily="34" charset="0"/>
              <a:cs typeface="Arial" pitchFamily="34" charset="0"/>
            </a:endParaRPr>
          </a:p>
          <a:p>
            <a:pPr lvl="1">
              <a:spcBef>
                <a:spcPts val="200"/>
              </a:spcBef>
            </a:pP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Configure 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servers in such a way that they appear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to be 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in one big IP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subnet</a:t>
            </a:r>
          </a:p>
          <a:p>
            <a:pPr lvl="1">
              <a:spcBef>
                <a:spcPts val="200"/>
              </a:spcBef>
            </a:pP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Achieve agility 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at scale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via </a:t>
            </a:r>
            <a:r>
              <a:rPr lang="fr-FR" altLang="ko-KR" sz="1800" dirty="0" smtClean="0">
                <a:latin typeface="Arial" pitchFamily="34" charset="0"/>
                <a:cs typeface="Arial" pitchFamily="34" charset="0"/>
              </a:rPr>
              <a:t>L2 semantics</a:t>
            </a:r>
            <a:endParaRPr lang="en-US" altLang="ko-KR" sz="1800" dirty="0" smtClean="0">
              <a:latin typeface="Arial" pitchFamily="34" charset="0"/>
              <a:cs typeface="Arial" pitchFamily="34" charset="0"/>
            </a:endParaRPr>
          </a:p>
          <a:p>
            <a:pPr lvl="1">
              <a:spcBef>
                <a:spcPts val="200"/>
              </a:spcBef>
            </a:pPr>
            <a:r>
              <a:rPr lang="en-US" altLang="ko-KR" sz="18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Avoid </a:t>
            </a:r>
            <a:r>
              <a:rPr lang="en-US" altLang="ko-KR" sz="18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Broadcast (ARP) by using a directory </a:t>
            </a:r>
            <a:r>
              <a:rPr lang="en-US" altLang="ko-KR" sz="18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service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 to 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convert IP to MAC address </a:t>
            </a:r>
            <a:endParaRPr lang="en-US" altLang="ko-KR" sz="1800" dirty="0" smtClean="0">
              <a:latin typeface="Arial" pitchFamily="34" charset="0"/>
              <a:cs typeface="Arial" pitchFamily="34" charset="0"/>
            </a:endParaRPr>
          </a:p>
          <a:p>
            <a:pPr lvl="1">
              <a:spcBef>
                <a:spcPts val="200"/>
              </a:spcBef>
            </a:pP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Use 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encapsulation to forward packet to </a:t>
            </a:r>
            <a:r>
              <a:rPr lang="en-US" altLang="ko-KR" sz="1800" dirty="0" err="1">
                <a:latin typeface="Arial" pitchFamily="34" charset="0"/>
                <a:cs typeface="Arial" pitchFamily="34" charset="0"/>
              </a:rPr>
              <a:t>ToR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switch</a:t>
            </a:r>
          </a:p>
          <a:p>
            <a:pPr lvl="1">
              <a:spcBef>
                <a:spcPts val="200"/>
              </a:spcBef>
            </a:pP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Aggregate 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switches uses IP </a:t>
            </a:r>
            <a:r>
              <a:rPr lang="en-US" altLang="ko-KR" sz="1800" b="1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anycast</a:t>
            </a:r>
            <a:r>
              <a:rPr lang="en-US" altLang="ko-KR" sz="18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to do </a:t>
            </a:r>
            <a:r>
              <a:rPr lang="en-US" altLang="ko-KR" sz="18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load balancing 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among many upward paths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to </a:t>
            </a:r>
            <a:r>
              <a:rPr lang="fr-FR" altLang="ko-KR" sz="1800" dirty="0" smtClean="0">
                <a:latin typeface="Arial" pitchFamily="34" charset="0"/>
                <a:cs typeface="Arial" pitchFamily="34" charset="0"/>
              </a:rPr>
              <a:t>Intermediate switch</a:t>
            </a:r>
          </a:p>
          <a:p>
            <a:pPr>
              <a:spcBef>
                <a:spcPts val="200"/>
              </a:spcBef>
            </a:pPr>
            <a:r>
              <a:rPr lang="fr-FR" altLang="ko-KR" sz="20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Host change solution =&gt; No change to network, L3 solution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815" y="3861048"/>
            <a:ext cx="6759576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110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A84B6B43-2C72-418A-AB88-3070B97BEBFA}" type="slidenum">
              <a:rPr lang="en-US" altLang="ko-KR">
                <a:cs typeface="Arial" pitchFamily="34" charset="0"/>
              </a:rPr>
              <a:pPr/>
              <a:t>18</a:t>
            </a:fld>
            <a:endParaRPr lang="en-US" altLang="ko-KR" sz="1000" dirty="0">
              <a:cs typeface="Arial" pitchFamily="34" charset="0"/>
            </a:endParaRPr>
          </a:p>
        </p:txBody>
      </p:sp>
      <p:sp>
        <p:nvSpPr>
          <p:cNvPr id="168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332656"/>
            <a:ext cx="8137525" cy="647700"/>
          </a:xfrm>
        </p:spPr>
        <p:txBody>
          <a:bodyPr/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VL2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196752"/>
            <a:ext cx="8763000" cy="2736304"/>
          </a:xfrm>
        </p:spPr>
        <p:txBody>
          <a:bodyPr/>
          <a:lstStyle/>
          <a:p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Use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encapsulation to forward packet to </a:t>
            </a:r>
            <a:r>
              <a:rPr lang="en-US" altLang="ko-KR" sz="2000" dirty="0" err="1">
                <a:latin typeface="Arial" pitchFamily="34" charset="0"/>
                <a:cs typeface="Arial" pitchFamily="34" charset="0"/>
              </a:rPr>
              <a:t>ToR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switch</a:t>
            </a:r>
          </a:p>
          <a:p>
            <a:pPr lvl="1"/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Encapsulation 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used to transfer complexity to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servers</a:t>
            </a:r>
          </a:p>
          <a:p>
            <a:pPr lvl="1"/>
            <a:r>
              <a:rPr lang="en-US" altLang="ko-KR" sz="20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Commodity </a:t>
            </a:r>
            <a:r>
              <a:rPr lang="en-US" altLang="ko-KR" sz="20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switches 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have simple forwarding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primitives</a:t>
            </a:r>
          </a:p>
          <a:p>
            <a:pPr lvl="1"/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Complexity 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moved to computing the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headers</a:t>
            </a:r>
          </a:p>
          <a:p>
            <a:r>
              <a:rPr lang="fr-FR" altLang="ko-KR" sz="2000" dirty="0" smtClean="0">
                <a:latin typeface="Arial" pitchFamily="34" charset="0"/>
                <a:cs typeface="Arial" pitchFamily="34" charset="0"/>
              </a:rPr>
              <a:t>Embracing end systems</a:t>
            </a:r>
            <a:endParaRPr lang="fr-FR" altLang="ko-KR" sz="2000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altLang="ko-KR" sz="18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Data center </a:t>
            </a:r>
            <a:r>
              <a:rPr lang="en-US" altLang="ko-KR" sz="18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OSes</a:t>
            </a:r>
            <a:r>
              <a:rPr lang="en-US" altLang="ko-KR" sz="18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8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already heavily modified 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for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VMs, </a:t>
            </a:r>
            <a:r>
              <a:rPr lang="fr-FR" altLang="ko-KR" sz="1800" dirty="0" smtClean="0">
                <a:latin typeface="Arial" pitchFamily="34" charset="0"/>
                <a:cs typeface="Arial" pitchFamily="34" charset="0"/>
              </a:rPr>
              <a:t>storage </a:t>
            </a:r>
            <a:r>
              <a:rPr lang="fr-FR" altLang="ko-KR" sz="1800" dirty="0">
                <a:latin typeface="Arial" pitchFamily="34" charset="0"/>
                <a:cs typeface="Arial" pitchFamily="34" charset="0"/>
              </a:rPr>
              <a:t>clouds, etc.</a:t>
            </a:r>
          </a:p>
          <a:p>
            <a:pPr lvl="2"/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thin shim for network support is no big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deal</a:t>
            </a:r>
          </a:p>
          <a:p>
            <a:pPr lvl="1"/>
            <a:r>
              <a:rPr lang="en-US" altLang="ko-KR" sz="18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No </a:t>
            </a:r>
            <a:r>
              <a:rPr lang="en-US" altLang="ko-KR" sz="18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change to applications or clients outside DC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07504" y="4005064"/>
            <a:ext cx="4824536" cy="2376264"/>
            <a:chOff x="251520" y="4509120"/>
            <a:chExt cx="4156823" cy="1728191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509120"/>
              <a:ext cx="4084815" cy="1728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직사각형 1"/>
            <p:cNvSpPr/>
            <p:nvPr/>
          </p:nvSpPr>
          <p:spPr bwMode="auto">
            <a:xfrm>
              <a:off x="3635896" y="4509120"/>
              <a:ext cx="772447" cy="79208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251520" y="4515548"/>
              <a:ext cx="916463" cy="64807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endParaRPr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365104"/>
            <a:ext cx="4176464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9624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A84B6B43-2C72-418A-AB88-3070B97BEBFA}" type="slidenum">
              <a:rPr lang="en-US" altLang="ko-KR">
                <a:cs typeface="Arial" pitchFamily="34" charset="0"/>
              </a:rPr>
              <a:pPr/>
              <a:t>19</a:t>
            </a:fld>
            <a:endParaRPr lang="en-US" altLang="ko-KR" sz="1000">
              <a:cs typeface="Arial" pitchFamily="34" charset="0"/>
            </a:endParaRPr>
          </a:p>
        </p:txBody>
      </p:sp>
      <p:sp>
        <p:nvSpPr>
          <p:cNvPr id="168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400050"/>
            <a:ext cx="8137525" cy="647700"/>
          </a:xfrm>
        </p:spPr>
        <p:txBody>
          <a:bodyPr/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VL2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268760"/>
            <a:ext cx="8763000" cy="1584176"/>
          </a:xfrm>
        </p:spPr>
        <p:txBody>
          <a:bodyPr/>
          <a:lstStyle/>
          <a:p>
            <a:r>
              <a:rPr lang="en-US" altLang="ko-KR" sz="2000" dirty="0">
                <a:latin typeface="Arial" pitchFamily="34" charset="0"/>
                <a:cs typeface="Arial" pitchFamily="34" charset="0"/>
              </a:rPr>
              <a:t>Use Randomization to Cope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with </a:t>
            </a:r>
            <a:r>
              <a:rPr lang="fr-FR" altLang="ko-KR" sz="2000" dirty="0" smtClean="0">
                <a:latin typeface="Arial" pitchFamily="34" charset="0"/>
                <a:cs typeface="Arial" pitchFamily="34" charset="0"/>
              </a:rPr>
              <a:t>Volatility</a:t>
            </a:r>
          </a:p>
          <a:p>
            <a:pPr lvl="1"/>
            <a:r>
              <a:rPr lang="fr-FR" altLang="ko-KR" sz="1800" dirty="0" smtClean="0">
                <a:latin typeface="Arial" pitchFamily="34" charset="0"/>
                <a:cs typeface="Arial" pitchFamily="34" charset="0"/>
              </a:rPr>
              <a:t>Valiant </a:t>
            </a:r>
            <a:r>
              <a:rPr lang="fr-FR" altLang="ko-KR" sz="1800" dirty="0">
                <a:latin typeface="Arial" pitchFamily="34" charset="0"/>
                <a:cs typeface="Arial" pitchFamily="34" charset="0"/>
              </a:rPr>
              <a:t>Load </a:t>
            </a:r>
            <a:r>
              <a:rPr lang="fr-FR" altLang="ko-KR" sz="1800" dirty="0" smtClean="0">
                <a:latin typeface="Arial" pitchFamily="34" charset="0"/>
                <a:cs typeface="Arial" pitchFamily="34" charset="0"/>
              </a:rPr>
              <a:t>Balancing</a:t>
            </a:r>
          </a:p>
          <a:p>
            <a:pPr lvl="2"/>
            <a:r>
              <a:rPr lang="en-US" altLang="ko-KR" sz="1600" dirty="0">
                <a:latin typeface="Arial" pitchFamily="34" charset="0"/>
                <a:cs typeface="Arial" pitchFamily="34" charset="0"/>
              </a:rPr>
              <a:t>Every flow “bounced” off a random intermediate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switch</a:t>
            </a:r>
          </a:p>
          <a:p>
            <a:r>
              <a:rPr lang="fr-FR" altLang="ko-KR" sz="2000" dirty="0" smtClean="0">
                <a:latin typeface="Arial" pitchFamily="34" charset="0"/>
                <a:cs typeface="Arial" pitchFamily="34" charset="0"/>
              </a:rPr>
              <a:t>Traffic </a:t>
            </a:r>
            <a:r>
              <a:rPr lang="fr-FR" altLang="ko-KR" sz="2000" dirty="0">
                <a:latin typeface="Arial" pitchFamily="34" charset="0"/>
                <a:cs typeface="Arial" pitchFamily="34" charset="0"/>
              </a:rPr>
              <a:t>Forwarding: Random </a:t>
            </a:r>
            <a:r>
              <a:rPr lang="fr-FR" altLang="ko-KR" sz="2000" dirty="0" smtClean="0">
                <a:latin typeface="Arial" pitchFamily="34" charset="0"/>
                <a:cs typeface="Arial" pitchFamily="34" charset="0"/>
              </a:rPr>
              <a:t>Indirection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979" y="2780928"/>
            <a:ext cx="7169461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6346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69647219-AEBD-43E1-A6EC-FAD9937E9750}" type="slidenum">
              <a:rPr lang="en-US" altLang="ko-KR">
                <a:cs typeface="Arial" pitchFamily="34" charset="0"/>
              </a:rPr>
              <a:pPr/>
              <a:t>2</a:t>
            </a:fld>
            <a:endParaRPr lang="en-US" altLang="ko-KR" sz="1000">
              <a:cs typeface="Arial" pitchFamily="34" charset="0"/>
            </a:endParaRPr>
          </a:p>
        </p:txBody>
      </p:sp>
      <p:sp>
        <p:nvSpPr>
          <p:cNvPr id="1684482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400050"/>
            <a:ext cx="8137525" cy="647700"/>
          </a:xfrm>
        </p:spPr>
        <p:txBody>
          <a:bodyPr/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The cost of a Cloud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4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3645024"/>
            <a:ext cx="8763000" cy="2088232"/>
          </a:xfrm>
        </p:spPr>
        <p:txBody>
          <a:bodyPr/>
          <a:lstStyle/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Causes of </a:t>
            </a:r>
            <a:r>
              <a:rPr lang="en-US" altLang="ko-KR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low utilization</a:t>
            </a:r>
          </a:p>
          <a:p>
            <a:pPr lvl="1"/>
            <a:r>
              <a:rPr lang="fr-FR" altLang="ko-KR" sz="2000" dirty="0">
                <a:latin typeface="Arial" pitchFamily="34" charset="0"/>
                <a:cs typeface="Arial" pitchFamily="34" charset="0"/>
              </a:rPr>
              <a:t>Uneven application fit:</a:t>
            </a:r>
          </a:p>
          <a:p>
            <a:pPr lvl="1"/>
            <a:r>
              <a:rPr lang="fr-FR" altLang="ko-KR" sz="2000" dirty="0" smtClean="0">
                <a:latin typeface="Arial" pitchFamily="34" charset="0"/>
                <a:cs typeface="Arial" pitchFamily="34" charset="0"/>
              </a:rPr>
              <a:t>Long </a:t>
            </a:r>
            <a:r>
              <a:rPr lang="fr-FR" altLang="ko-KR" sz="2000" dirty="0">
                <a:latin typeface="Arial" pitchFamily="34" charset="0"/>
                <a:cs typeface="Arial" pitchFamily="34" charset="0"/>
              </a:rPr>
              <a:t>provisioning timescales:</a:t>
            </a:r>
          </a:p>
          <a:p>
            <a:pPr lvl="1"/>
            <a:r>
              <a:rPr lang="fr-FR" altLang="ko-KR" sz="2000" dirty="0" smtClean="0">
                <a:latin typeface="Arial" pitchFamily="34" charset="0"/>
                <a:cs typeface="Arial" pitchFamily="34" charset="0"/>
              </a:rPr>
              <a:t>Uncertainty </a:t>
            </a:r>
            <a:r>
              <a:rPr lang="fr-FR" altLang="ko-KR" sz="2000" dirty="0">
                <a:latin typeface="Arial" pitchFamily="34" charset="0"/>
                <a:cs typeface="Arial" pitchFamily="34" charset="0"/>
              </a:rPr>
              <a:t>in demand:</a:t>
            </a:r>
          </a:p>
          <a:p>
            <a:pPr lvl="1"/>
            <a:r>
              <a:rPr lang="fr-FR" altLang="ko-KR" sz="2000" dirty="0" smtClean="0">
                <a:latin typeface="Arial" pitchFamily="34" charset="0"/>
                <a:cs typeface="Arial" pitchFamily="34" charset="0"/>
              </a:rPr>
              <a:t>Risk management: Hoarding</a:t>
            </a:r>
            <a:endParaRPr lang="fr-FR" altLang="ko-KR" sz="2000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Virtualization short fall</a:t>
            </a:r>
          </a:p>
          <a:p>
            <a:endParaRPr lang="en-US" altLang="ko-KR" sz="2000" dirty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44" y="1412776"/>
            <a:ext cx="741997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39552" y="3051076"/>
            <a:ext cx="8280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cs typeface="Arial" pitchFamily="34" charset="0"/>
              </a:rPr>
              <a:t>- *</a:t>
            </a:r>
            <a:r>
              <a:rPr lang="en-US" altLang="ko-KR" sz="1200" dirty="0">
                <a:cs typeface="Arial" pitchFamily="34" charset="0"/>
              </a:rPr>
              <a:t>3 </a:t>
            </a:r>
            <a:r>
              <a:rPr lang="en-US" altLang="ko-KR" sz="1200" dirty="0" err="1">
                <a:cs typeface="Arial" pitchFamily="34" charset="0"/>
              </a:rPr>
              <a:t>yr</a:t>
            </a:r>
            <a:r>
              <a:rPr lang="en-US" altLang="ko-KR" sz="1200" dirty="0">
                <a:cs typeface="Arial" pitchFamily="34" charset="0"/>
              </a:rPr>
              <a:t> amortization for servers, 15 </a:t>
            </a:r>
            <a:r>
              <a:rPr lang="en-US" altLang="ko-KR" sz="1200" dirty="0" err="1">
                <a:cs typeface="Arial" pitchFamily="34" charset="0"/>
              </a:rPr>
              <a:t>yr</a:t>
            </a:r>
            <a:r>
              <a:rPr lang="en-US" altLang="ko-KR" sz="1200" dirty="0">
                <a:cs typeface="Arial" pitchFamily="34" charset="0"/>
              </a:rPr>
              <a:t> for infrastructure; 5% cost of </a:t>
            </a:r>
            <a:r>
              <a:rPr lang="en-US" altLang="ko-KR" sz="1200" dirty="0" smtClean="0">
                <a:cs typeface="Arial" pitchFamily="34" charset="0"/>
              </a:rPr>
              <a:t>money</a:t>
            </a:r>
          </a:p>
          <a:p>
            <a:r>
              <a:rPr lang="en-US" altLang="ko-KR" sz="1200" dirty="0" smtClean="0">
                <a:cs typeface="Arial" pitchFamily="34" charset="0"/>
              </a:rPr>
              <a:t>- Someone claims that 30</a:t>
            </a:r>
            <a:r>
              <a:rPr lang="en-US" altLang="ko-KR" sz="1200" dirty="0">
                <a:cs typeface="Arial" pitchFamily="34" charset="0"/>
              </a:rPr>
              <a:t>% utilization considered “good” in data centers</a:t>
            </a:r>
            <a:endParaRPr lang="ko-KR" altLang="en-US" sz="1200" dirty="0"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645024"/>
            <a:ext cx="4281612" cy="2788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5725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슬라이드 번호 개체 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00875" y="6240463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fld id="{CB82EB17-A493-4172-BAEC-358922DB6ECA}" type="slidenum">
              <a:rPr lang="en-US" altLang="ko-KR" sz="1200">
                <a:solidFill>
                  <a:srgbClr val="898989"/>
                </a:solidFill>
              </a:rPr>
              <a:pPr/>
              <a:t>20</a:t>
            </a:fld>
            <a:endParaRPr lang="en-US" altLang="ko-KR" sz="1000" dirty="0">
              <a:solidFill>
                <a:srgbClr val="898989"/>
              </a:solidFill>
            </a:endParaRP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496" y="1268761"/>
            <a:ext cx="8964488" cy="2448272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altLang="ko-KR" sz="1800" dirty="0" smtClean="0"/>
              <a:t>Problem of VL2? VLB for large flows?</a:t>
            </a:r>
          </a:p>
          <a:p>
            <a:pPr lvl="0"/>
            <a:r>
              <a:rPr lang="en-US" altLang="ko-KR" sz="1800" dirty="0" smtClean="0"/>
              <a:t>Agility?</a:t>
            </a:r>
          </a:p>
          <a:p>
            <a:pPr lvl="0"/>
            <a:r>
              <a:rPr lang="en-US" altLang="ko-KR" sz="1800" dirty="0" smtClean="0"/>
              <a:t>Stale cache</a:t>
            </a:r>
          </a:p>
          <a:p>
            <a:pPr lvl="0"/>
            <a:r>
              <a:rPr lang="en-US" altLang="ko-KR" sz="1800" dirty="0" smtClean="0"/>
              <a:t>Scalability of directory system</a:t>
            </a:r>
          </a:p>
          <a:p>
            <a:pPr lvl="0"/>
            <a:r>
              <a:rPr lang="en-US" altLang="ko-KR" sz="1800" dirty="0" smtClean="0"/>
              <a:t>Performance according to each traffic types?</a:t>
            </a:r>
          </a:p>
          <a:p>
            <a:pPr lvl="0"/>
            <a:endParaRPr lang="en-US" altLang="ko-KR" sz="1800" dirty="0" smtClean="0"/>
          </a:p>
          <a:p>
            <a:pPr lvl="0"/>
            <a:r>
              <a:rPr lang="en-US" altLang="ko-KR" sz="1800" dirty="0" smtClean="0"/>
              <a:t>Comparison btw Portland &amp; VL2? </a:t>
            </a:r>
          </a:p>
          <a:p>
            <a:pPr lvl="0"/>
            <a:endParaRPr lang="en-US" altLang="ko-KR" sz="1800" dirty="0" smtClean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60648"/>
            <a:ext cx="7451725" cy="647700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fr-FR" altLang="ko-KR" sz="3200" dirty="0" smtClean="0">
                <a:latin typeface="Arial" charset="0"/>
              </a:rPr>
              <a:t>Discussion: </a:t>
            </a:r>
            <a:r>
              <a:rPr lang="en-US" altLang="ko-KR" sz="2800" i="1" dirty="0" smtClean="0">
                <a:solidFill>
                  <a:srgbClr val="FF0000"/>
                </a:solidFill>
                <a:latin typeface="Arial" charset="0"/>
              </a:rPr>
              <a:t> </a:t>
            </a:r>
            <a:endParaRPr lang="en-US" altLang="ko-KR" sz="3200" i="1" dirty="0">
              <a:solidFill>
                <a:srgbClr val="FF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50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A84B6B43-2C72-418A-AB88-3070B97BEBFA}" type="slidenum">
              <a:rPr lang="en-US" altLang="ko-KR">
                <a:cs typeface="Arial" pitchFamily="34" charset="0"/>
              </a:rPr>
              <a:pPr/>
              <a:t>21</a:t>
            </a:fld>
            <a:endParaRPr lang="en-US" altLang="ko-KR" sz="1000">
              <a:cs typeface="Arial" pitchFamily="34" charset="0"/>
            </a:endParaRPr>
          </a:p>
        </p:txBody>
      </p:sp>
      <p:sp>
        <p:nvSpPr>
          <p:cNvPr id="168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476672"/>
            <a:ext cx="8784975" cy="647700"/>
          </a:xfrm>
        </p:spPr>
        <p:txBody>
          <a:bodyPr/>
          <a:lstStyle/>
          <a:p>
            <a:r>
              <a:rPr lang="pt-BR" altLang="ko-KR" sz="3200" dirty="0">
                <a:latin typeface="Arial" pitchFamily="34" charset="0"/>
                <a:cs typeface="Arial" pitchFamily="34" charset="0"/>
              </a:rPr>
              <a:t>Fastpass: A Centralized “Zero-Queue” Datacenter Network</a:t>
            </a:r>
            <a:endParaRPr lang="en-US" altLang="ko-KR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268760"/>
            <a:ext cx="8763000" cy="1584176"/>
          </a:xfrm>
        </p:spPr>
        <p:txBody>
          <a:bodyPr/>
          <a:lstStyle/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Goals</a:t>
            </a:r>
          </a:p>
          <a:p>
            <a:pPr lvl="1"/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Zero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network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queues</a:t>
            </a:r>
          </a:p>
          <a:p>
            <a:pPr lvl="1"/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High Utilization</a:t>
            </a:r>
          </a:p>
          <a:p>
            <a:pPr lvl="1"/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Multiple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app and user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objectives</a:t>
            </a:r>
          </a:p>
          <a:p>
            <a:pPr marL="457200" lvl="1" indent="0">
              <a:buNone/>
            </a:pPr>
            <a:endParaRPr lang="en-US" altLang="ko-KR" sz="16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Approach</a:t>
            </a:r>
          </a:p>
          <a:p>
            <a:pPr lvl="1"/>
            <a:r>
              <a:rPr lang="en-US" altLang="ko-KR" sz="20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Centralized </a:t>
            </a:r>
            <a:r>
              <a:rPr lang="en-US" altLang="ko-KR" sz="20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arbiter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schedules and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assigns paths to all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packets</a:t>
            </a:r>
            <a:endParaRPr lang="fr-FR" altLang="ko-KR" sz="2000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fr-FR" altLang="ko-KR" sz="2000" dirty="0" smtClean="0">
                <a:latin typeface="Arial" pitchFamily="34" charset="0"/>
                <a:cs typeface="Arial" pitchFamily="34" charset="0"/>
              </a:rPr>
              <a:t>Concerning</a:t>
            </a:r>
          </a:p>
          <a:p>
            <a:pPr lvl="2"/>
            <a:r>
              <a:rPr lang="en-US" altLang="ko-KR" dirty="0" smtClean="0">
                <a:latin typeface="Arial" pitchFamily="34" charset="0"/>
                <a:cs typeface="Arial" pitchFamily="34" charset="0"/>
              </a:rPr>
              <a:t>Latency: time slot allocation / path selection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pPr lvl="2"/>
            <a:r>
              <a:rPr lang="en-US" altLang="ko-KR" dirty="0" smtClean="0">
                <a:latin typeface="Arial" pitchFamily="34" charset="0"/>
                <a:cs typeface="Arial" pitchFamily="34" charset="0"/>
              </a:rPr>
              <a:t>Scaling: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Too much burden at arbiter?</a:t>
            </a:r>
          </a:p>
          <a:p>
            <a:pPr lvl="2"/>
            <a:r>
              <a:rPr lang="en-US" altLang="ko-KR" dirty="0">
                <a:latin typeface="Arial" pitchFamily="34" charset="0"/>
                <a:cs typeface="Arial" pitchFamily="34" charset="0"/>
              </a:rPr>
              <a:t>Fault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tolerance: Single point of Failure?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257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A84B6B43-2C72-418A-AB88-3070B97BEBFA}" type="slidenum">
              <a:rPr lang="en-US" altLang="ko-KR">
                <a:cs typeface="Arial" pitchFamily="34" charset="0"/>
              </a:rPr>
              <a:pPr/>
              <a:t>22</a:t>
            </a:fld>
            <a:endParaRPr lang="en-US" altLang="ko-KR" sz="1000">
              <a:cs typeface="Arial" pitchFamily="34" charset="0"/>
            </a:endParaRPr>
          </a:p>
        </p:txBody>
      </p:sp>
      <p:sp>
        <p:nvSpPr>
          <p:cNvPr id="168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476672"/>
            <a:ext cx="8784975" cy="647700"/>
          </a:xfrm>
        </p:spPr>
        <p:txBody>
          <a:bodyPr/>
          <a:lstStyle/>
          <a:p>
            <a:r>
              <a:rPr lang="pt-BR" altLang="ko-KR" sz="3200" dirty="0">
                <a:latin typeface="Arial" pitchFamily="34" charset="0"/>
                <a:cs typeface="Arial" pitchFamily="34" charset="0"/>
              </a:rPr>
              <a:t>Fastpass: A Centralized “Zero-Queue” Datacenter Network</a:t>
            </a:r>
            <a:endParaRPr lang="en-US" altLang="ko-KR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196752"/>
            <a:ext cx="8763000" cy="936104"/>
          </a:xfrm>
        </p:spPr>
        <p:txBody>
          <a:bodyPr/>
          <a:lstStyle/>
          <a:p>
            <a:r>
              <a:rPr lang="en-US" altLang="ko-KR" sz="2400" dirty="0">
                <a:latin typeface="Arial" pitchFamily="34" charset="0"/>
                <a:cs typeface="Arial" pitchFamily="34" charset="0"/>
              </a:rPr>
              <a:t>Example: Packet from A to 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B</a:t>
            </a:r>
          </a:p>
          <a:p>
            <a:pPr lvl="1"/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Figure from the author’s presentation slides at SIGCOMM ‘14 </a:t>
            </a:r>
            <a:endParaRPr lang="en-US" altLang="ko-KR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348880"/>
            <a:ext cx="6176926" cy="411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85" y="4058491"/>
            <a:ext cx="3720319" cy="174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9021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A84B6B43-2C72-418A-AB88-3070B97BEBFA}" type="slidenum">
              <a:rPr lang="en-US" altLang="ko-KR">
                <a:cs typeface="Arial" pitchFamily="34" charset="0"/>
              </a:rPr>
              <a:pPr/>
              <a:t>23</a:t>
            </a:fld>
            <a:endParaRPr lang="en-US" altLang="ko-KR" sz="1000">
              <a:cs typeface="Arial" pitchFamily="34" charset="0"/>
            </a:endParaRPr>
          </a:p>
        </p:txBody>
      </p:sp>
      <p:sp>
        <p:nvSpPr>
          <p:cNvPr id="168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476672"/>
            <a:ext cx="8784975" cy="647700"/>
          </a:xfrm>
        </p:spPr>
        <p:txBody>
          <a:bodyPr/>
          <a:lstStyle/>
          <a:p>
            <a:r>
              <a:rPr lang="pt-BR" altLang="ko-KR" sz="3200" dirty="0">
                <a:latin typeface="Arial" pitchFamily="34" charset="0"/>
                <a:cs typeface="Arial" pitchFamily="34" charset="0"/>
              </a:rPr>
              <a:t>Fastpass: </a:t>
            </a:r>
            <a:r>
              <a:rPr lang="pt-BR" altLang="ko-KR" sz="3200" dirty="0" smtClean="0">
                <a:latin typeface="Arial" pitchFamily="34" charset="0"/>
                <a:cs typeface="Arial" pitchFamily="34" charset="0"/>
              </a:rPr>
              <a:t>Architecture</a:t>
            </a:r>
            <a:endParaRPr lang="en-US" altLang="ko-KR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196752"/>
            <a:ext cx="8763000" cy="936104"/>
          </a:xfrm>
        </p:spPr>
        <p:txBody>
          <a:bodyPr/>
          <a:lstStyle/>
          <a:p>
            <a:r>
              <a:rPr lang="en-US" altLang="ko-KR" sz="2400" dirty="0" err="1" smtClean="0">
                <a:latin typeface="Arial" pitchFamily="34" charset="0"/>
                <a:cs typeface="Arial" pitchFamily="34" charset="0"/>
              </a:rPr>
              <a:t>Fastpass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 Architecture</a:t>
            </a:r>
          </a:p>
          <a:p>
            <a:pPr marL="914400" lvl="1" indent="-457200">
              <a:buAutoNum type="arabicPeriod"/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Timeslot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allocation: </a:t>
            </a:r>
            <a:endParaRPr lang="en-US" altLang="ko-KR" sz="2000" dirty="0" smtClean="0">
              <a:latin typeface="Arial" pitchFamily="34" charset="0"/>
              <a:cs typeface="Arial" pitchFamily="34" charset="0"/>
            </a:endParaRPr>
          </a:p>
          <a:p>
            <a:pPr marL="1314450" lvl="2" indent="-457200"/>
            <a:r>
              <a:rPr lang="en-US" altLang="ko-KR" dirty="0" smtClean="0">
                <a:latin typeface="Arial" pitchFamily="34" charset="0"/>
                <a:cs typeface="Arial" pitchFamily="34" charset="0"/>
              </a:rPr>
              <a:t>Assign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the requester a set of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timeslots in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which to transmit this data. The granularity of a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timeslot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is 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the time taken to transmit a </a:t>
            </a:r>
            <a:r>
              <a:rPr lang="en-US" altLang="ko-KR" sz="1800" b="1" dirty="0">
                <a:latin typeface="Arial" pitchFamily="34" charset="0"/>
                <a:cs typeface="Arial" pitchFamily="34" charset="0"/>
              </a:rPr>
              <a:t>single MTU-sized packet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over the 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fastest link connecting an endpoint to the network.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: 1.2 </a:t>
            </a:r>
            <a:r>
              <a:rPr lang="el-GR" altLang="ko-KR" i="1" dirty="0">
                <a:latin typeface="Arial" pitchFamily="34" charset="0"/>
                <a:cs typeface="Arial" pitchFamily="34" charset="0"/>
              </a:rPr>
              <a:t>μ</a:t>
            </a:r>
            <a:r>
              <a:rPr lang="en-US" altLang="ko-KR" i="1" dirty="0">
                <a:latin typeface="Arial" pitchFamily="34" charset="0"/>
                <a:cs typeface="Arial" pitchFamily="34" charset="0"/>
              </a:rPr>
              <a:t>s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1314450" lvl="2" indent="-457200"/>
            <a:endParaRPr lang="en-US" altLang="ko-KR" sz="1800" dirty="0">
              <a:latin typeface="Arial" pitchFamily="34" charset="0"/>
              <a:cs typeface="Arial" pitchFamily="34" charset="0"/>
            </a:endParaRPr>
          </a:p>
          <a:p>
            <a:pPr marL="457200" lvl="1" indent="0">
              <a:buNone/>
            </a:pPr>
            <a:r>
              <a:rPr lang="en-US" altLang="ko-KR" sz="2000" dirty="0">
                <a:latin typeface="Arial" pitchFamily="34" charset="0"/>
                <a:cs typeface="Arial" pitchFamily="34" charset="0"/>
              </a:rPr>
              <a:t>2. Path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selection: </a:t>
            </a:r>
          </a:p>
          <a:p>
            <a:pPr lvl="2"/>
            <a:r>
              <a:rPr lang="en-US" altLang="ko-KR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arbiter also chooses a path through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the network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for each packet and communicates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437112"/>
            <a:ext cx="5167858" cy="2330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6233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A84B6B43-2C72-418A-AB88-3070B97BEBFA}" type="slidenum">
              <a:rPr lang="en-US" altLang="ko-KR">
                <a:cs typeface="Arial" pitchFamily="34" charset="0"/>
              </a:rPr>
              <a:pPr/>
              <a:t>24</a:t>
            </a:fld>
            <a:endParaRPr lang="en-US" altLang="ko-KR" sz="1000">
              <a:cs typeface="Arial" pitchFamily="34" charset="0"/>
            </a:endParaRPr>
          </a:p>
        </p:txBody>
      </p:sp>
      <p:sp>
        <p:nvSpPr>
          <p:cNvPr id="168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476672"/>
            <a:ext cx="8784975" cy="647700"/>
          </a:xfrm>
        </p:spPr>
        <p:txBody>
          <a:bodyPr/>
          <a:lstStyle/>
          <a:p>
            <a:r>
              <a:rPr lang="pt-BR" altLang="ko-KR" sz="3200" dirty="0">
                <a:latin typeface="Arial" pitchFamily="34" charset="0"/>
                <a:cs typeface="Arial" pitchFamily="34" charset="0"/>
              </a:rPr>
              <a:t>Fastpass: </a:t>
            </a:r>
            <a:r>
              <a:rPr lang="pt-BR" altLang="ko-KR" sz="3200" dirty="0" smtClean="0">
                <a:latin typeface="Arial" pitchFamily="34" charset="0"/>
                <a:cs typeface="Arial" pitchFamily="34" charset="0"/>
              </a:rPr>
              <a:t>Timeslot allocation</a:t>
            </a:r>
            <a:endParaRPr lang="en-US" altLang="ko-KR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196752"/>
            <a:ext cx="8763000" cy="936104"/>
          </a:xfrm>
        </p:spPr>
        <p:txBody>
          <a:bodyPr/>
          <a:lstStyle/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maximal matching</a:t>
            </a:r>
          </a:p>
          <a:p>
            <a:pPr lvl="1"/>
            <a:r>
              <a:rPr lang="en-US" altLang="ko-KR" sz="1800" dirty="0">
                <a:latin typeface="Arial" pitchFamily="34" charset="0"/>
                <a:cs typeface="Arial" pitchFamily="34" charset="0"/>
              </a:rPr>
              <a:t>Figure from the author’s presentation slides at SIGCOMM ‘14 </a:t>
            </a:r>
          </a:p>
          <a:p>
            <a:pPr lvl="1"/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23728" y="2036771"/>
            <a:ext cx="4719290" cy="4344557"/>
            <a:chOff x="2123728" y="1844824"/>
            <a:chExt cx="4719290" cy="4344557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1844824"/>
              <a:ext cx="4719290" cy="4344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직사각형 1"/>
            <p:cNvSpPr/>
            <p:nvPr/>
          </p:nvSpPr>
          <p:spPr bwMode="auto">
            <a:xfrm>
              <a:off x="4932040" y="4509120"/>
              <a:ext cx="1910978" cy="432048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3985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A84B6B43-2C72-418A-AB88-3070B97BEBFA}" type="slidenum">
              <a:rPr lang="en-US" altLang="ko-KR">
                <a:cs typeface="Arial" pitchFamily="34" charset="0"/>
              </a:rPr>
              <a:pPr/>
              <a:t>25</a:t>
            </a:fld>
            <a:endParaRPr lang="en-US" altLang="ko-KR" sz="1000">
              <a:cs typeface="Arial" pitchFamily="34" charset="0"/>
            </a:endParaRPr>
          </a:p>
        </p:txBody>
      </p:sp>
      <p:sp>
        <p:nvSpPr>
          <p:cNvPr id="168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476672"/>
            <a:ext cx="8784975" cy="647700"/>
          </a:xfrm>
        </p:spPr>
        <p:txBody>
          <a:bodyPr/>
          <a:lstStyle/>
          <a:p>
            <a:r>
              <a:rPr lang="pt-BR" altLang="ko-KR" sz="3200" dirty="0">
                <a:latin typeface="Arial" pitchFamily="34" charset="0"/>
                <a:cs typeface="Arial" pitchFamily="34" charset="0"/>
              </a:rPr>
              <a:t>Fastpass: </a:t>
            </a:r>
            <a:r>
              <a:rPr lang="pt-BR" altLang="ko-KR" sz="3200" dirty="0" smtClean="0">
                <a:latin typeface="Arial" pitchFamily="34" charset="0"/>
                <a:cs typeface="Arial" pitchFamily="34" charset="0"/>
              </a:rPr>
              <a:t>Timeslot allocation</a:t>
            </a:r>
            <a:endParaRPr lang="en-US" altLang="ko-KR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196752"/>
            <a:ext cx="8763000" cy="936104"/>
          </a:xfrm>
        </p:spPr>
        <p:txBody>
          <a:bodyPr/>
          <a:lstStyle/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Pipeline timeslot allocation</a:t>
            </a:r>
          </a:p>
          <a:p>
            <a:pPr lvl="1"/>
            <a:r>
              <a:rPr lang="en-US" altLang="ko-KR" sz="2000" dirty="0">
                <a:latin typeface="Arial" pitchFamily="34" charset="0"/>
                <a:cs typeface="Arial" pitchFamily="34" charset="0"/>
              </a:rPr>
              <a:t>2211.8 </a:t>
            </a:r>
            <a:r>
              <a:rPr lang="en-US" altLang="ko-KR" sz="2000" dirty="0" err="1">
                <a:latin typeface="Arial" pitchFamily="34" charset="0"/>
                <a:cs typeface="Arial" pitchFamily="34" charset="0"/>
              </a:rPr>
              <a:t>Gbits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/s on 8 cores</a:t>
            </a:r>
            <a:endParaRPr lang="en-US" altLang="ko-KR" sz="20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altLang="ko-KR" sz="1800" dirty="0">
                <a:latin typeface="Arial" pitchFamily="34" charset="0"/>
                <a:cs typeface="Arial" pitchFamily="34" charset="0"/>
              </a:rPr>
              <a:t>Figure from the author’s presentation slides at SIGCOMM ‘14 </a:t>
            </a:r>
          </a:p>
          <a:p>
            <a:pPr lvl="1"/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12976"/>
            <a:ext cx="8326842" cy="257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3966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A84B6B43-2C72-418A-AB88-3070B97BEBFA}" type="slidenum">
              <a:rPr lang="en-US" altLang="ko-KR">
                <a:cs typeface="Arial" pitchFamily="34" charset="0"/>
              </a:rPr>
              <a:pPr/>
              <a:t>26</a:t>
            </a:fld>
            <a:endParaRPr lang="en-US" altLang="ko-KR" sz="1000">
              <a:cs typeface="Arial" pitchFamily="34" charset="0"/>
            </a:endParaRPr>
          </a:p>
        </p:txBody>
      </p:sp>
      <p:sp>
        <p:nvSpPr>
          <p:cNvPr id="168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476672"/>
            <a:ext cx="8784975" cy="647700"/>
          </a:xfrm>
        </p:spPr>
        <p:txBody>
          <a:bodyPr/>
          <a:lstStyle/>
          <a:p>
            <a:r>
              <a:rPr lang="pt-BR" altLang="ko-KR" sz="3200" dirty="0">
                <a:latin typeface="Arial" pitchFamily="34" charset="0"/>
                <a:cs typeface="Arial" pitchFamily="34" charset="0"/>
              </a:rPr>
              <a:t>Fastpass: </a:t>
            </a:r>
            <a:r>
              <a:rPr lang="pt-BR" altLang="ko-KR" sz="3200" dirty="0" smtClean="0">
                <a:latin typeface="Arial" pitchFamily="34" charset="0"/>
                <a:cs typeface="Arial" pitchFamily="34" charset="0"/>
              </a:rPr>
              <a:t>Path selection</a:t>
            </a:r>
            <a:endParaRPr lang="en-US" altLang="ko-KR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196752"/>
            <a:ext cx="8763000" cy="936104"/>
          </a:xfrm>
        </p:spPr>
        <p:txBody>
          <a:bodyPr/>
          <a:lstStyle/>
          <a:p>
            <a:r>
              <a:rPr lang="en-US" altLang="ko-KR" sz="2400" dirty="0">
                <a:latin typeface="Arial" pitchFamily="34" charset="0"/>
                <a:cs typeface="Arial" pitchFamily="34" charset="0"/>
              </a:rPr>
              <a:t>Edge-coloring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2211.8 </a:t>
            </a:r>
            <a:r>
              <a:rPr lang="en-US" altLang="ko-KR" sz="2000" dirty="0" err="1" smtClean="0">
                <a:latin typeface="Arial" pitchFamily="34" charset="0"/>
                <a:cs typeface="Arial" pitchFamily="34" charset="0"/>
              </a:rPr>
              <a:t>Gbits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/s on 8 cores</a:t>
            </a:r>
            <a:endParaRPr lang="en-US" altLang="ko-KR" sz="1800" dirty="0">
              <a:latin typeface="Arial" pitchFamily="34" charset="0"/>
              <a:cs typeface="Arial" pitchFamily="34" charset="0"/>
            </a:endParaRPr>
          </a:p>
          <a:p>
            <a:pPr lvl="1"/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53670"/>
            <a:ext cx="7488832" cy="3759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2086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A84B6B43-2C72-418A-AB88-3070B97BEBFA}" type="slidenum">
              <a:rPr lang="en-US" altLang="ko-KR">
                <a:cs typeface="Arial" pitchFamily="34" charset="0"/>
              </a:rPr>
              <a:pPr/>
              <a:t>27</a:t>
            </a:fld>
            <a:endParaRPr lang="en-US" altLang="ko-KR" sz="1000">
              <a:cs typeface="Arial" pitchFamily="34" charset="0"/>
            </a:endParaRPr>
          </a:p>
        </p:txBody>
      </p:sp>
      <p:sp>
        <p:nvSpPr>
          <p:cNvPr id="168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476672"/>
            <a:ext cx="8784975" cy="647700"/>
          </a:xfrm>
        </p:spPr>
        <p:txBody>
          <a:bodyPr/>
          <a:lstStyle/>
          <a:p>
            <a:r>
              <a:rPr lang="pt-BR" altLang="ko-KR" sz="3200" dirty="0">
                <a:latin typeface="Arial" pitchFamily="34" charset="0"/>
                <a:cs typeface="Arial" pitchFamily="34" charset="0"/>
              </a:rPr>
              <a:t>Fastpass: </a:t>
            </a:r>
            <a:r>
              <a:rPr lang="pt-BR" altLang="ko-KR" sz="3200" dirty="0" smtClean="0">
                <a:latin typeface="Arial" pitchFamily="34" charset="0"/>
                <a:cs typeface="Arial" pitchFamily="34" charset="0"/>
              </a:rPr>
              <a:t>Arbiter failure</a:t>
            </a:r>
            <a:endParaRPr lang="en-US" altLang="ko-KR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196752"/>
            <a:ext cx="8763000" cy="936104"/>
          </a:xfrm>
        </p:spPr>
        <p:txBody>
          <a:bodyPr/>
          <a:lstStyle/>
          <a:p>
            <a:r>
              <a:rPr lang="en-US" altLang="ko-KR" sz="2400" dirty="0">
                <a:latin typeface="Arial" pitchFamily="34" charset="0"/>
                <a:cs typeface="Arial" pitchFamily="34" charset="0"/>
              </a:rPr>
              <a:t>Multicore 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Arbiter</a:t>
            </a:r>
          </a:p>
          <a:p>
            <a:pPr lvl="1"/>
            <a:r>
              <a:rPr lang="en-US" altLang="ko-KR" dirty="0">
                <a:latin typeface="Arial" pitchFamily="34" charset="0"/>
                <a:cs typeface="Arial" pitchFamily="34" charset="0"/>
              </a:rPr>
              <a:t>one primary and a few </a:t>
            </a:r>
            <a:r>
              <a:rPr lang="en-US" altLang="ko-KR" dirty="0" err="1" smtClean="0">
                <a:latin typeface="Arial" pitchFamily="34" charset="0"/>
                <a:cs typeface="Arial" pitchFamily="34" charset="0"/>
              </a:rPr>
              <a:t>secondaries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 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578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A84B6B43-2C72-418A-AB88-3070B97BEBFA}" type="slidenum">
              <a:rPr lang="en-US" altLang="ko-KR">
                <a:cs typeface="Arial" pitchFamily="34" charset="0"/>
              </a:rPr>
              <a:pPr/>
              <a:t>28</a:t>
            </a:fld>
            <a:endParaRPr lang="en-US" altLang="ko-KR" sz="1000">
              <a:cs typeface="Arial" pitchFamily="34" charset="0"/>
            </a:endParaRPr>
          </a:p>
        </p:txBody>
      </p:sp>
      <p:sp>
        <p:nvSpPr>
          <p:cNvPr id="168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476672"/>
            <a:ext cx="8784975" cy="647700"/>
          </a:xfrm>
        </p:spPr>
        <p:txBody>
          <a:bodyPr/>
          <a:lstStyle/>
          <a:p>
            <a:r>
              <a:rPr lang="pt-BR" altLang="ko-KR" sz="3200" dirty="0">
                <a:latin typeface="Arial" pitchFamily="34" charset="0"/>
                <a:cs typeface="Arial" pitchFamily="34" charset="0"/>
              </a:rPr>
              <a:t>Fastpass: </a:t>
            </a:r>
            <a:r>
              <a:rPr lang="pt-BR" altLang="ko-KR" sz="3200" dirty="0">
                <a:latin typeface="Arial" pitchFamily="34" charset="0"/>
                <a:cs typeface="Arial" pitchFamily="34" charset="0"/>
              </a:rPr>
              <a:t>Facebook experiments:</a:t>
            </a:r>
            <a:endParaRPr lang="en-US" altLang="ko-KR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196752"/>
            <a:ext cx="8763000" cy="936104"/>
          </a:xfrm>
        </p:spPr>
        <p:txBody>
          <a:bodyPr/>
          <a:lstStyle/>
          <a:p>
            <a:r>
              <a:rPr lang="en-US" altLang="ko-KR" sz="2400" dirty="0">
                <a:latin typeface="Arial" pitchFamily="34" charset="0"/>
                <a:cs typeface="Arial" pitchFamily="34" charset="0"/>
              </a:rPr>
              <a:t>Queues &amp; 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RTT</a:t>
            </a:r>
          </a:p>
          <a:p>
            <a:pPr lvl="1"/>
            <a:r>
              <a:rPr lang="en-US" altLang="ko-KR" sz="2000" dirty="0">
                <a:latin typeface="Arial" pitchFamily="34" charset="0"/>
                <a:cs typeface="Arial" pitchFamily="34" charset="0"/>
              </a:rPr>
              <a:t>Figure from the author’s presentation slides at SIGCOMM ‘14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36620"/>
            <a:ext cx="6599262" cy="412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5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A84B6B43-2C72-418A-AB88-3070B97BEBFA}" type="slidenum">
              <a:rPr lang="en-US" altLang="ko-KR">
                <a:cs typeface="Arial" pitchFamily="34" charset="0"/>
              </a:rPr>
              <a:pPr/>
              <a:t>29</a:t>
            </a:fld>
            <a:endParaRPr lang="en-US" altLang="ko-KR" sz="1000">
              <a:cs typeface="Arial" pitchFamily="34" charset="0"/>
            </a:endParaRPr>
          </a:p>
        </p:txBody>
      </p:sp>
      <p:sp>
        <p:nvSpPr>
          <p:cNvPr id="168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476672"/>
            <a:ext cx="8784975" cy="647700"/>
          </a:xfrm>
        </p:spPr>
        <p:txBody>
          <a:bodyPr/>
          <a:lstStyle/>
          <a:p>
            <a:r>
              <a:rPr lang="pt-BR" altLang="ko-KR" sz="3200" dirty="0">
                <a:latin typeface="Arial" pitchFamily="34" charset="0"/>
                <a:cs typeface="Arial" pitchFamily="34" charset="0"/>
              </a:rPr>
              <a:t>Fastpass: </a:t>
            </a:r>
            <a:r>
              <a:rPr lang="pt-BR" altLang="ko-KR" sz="3200" dirty="0">
                <a:latin typeface="Arial" pitchFamily="34" charset="0"/>
                <a:cs typeface="Arial" pitchFamily="34" charset="0"/>
              </a:rPr>
              <a:t>Facebook experiments:</a:t>
            </a:r>
            <a:endParaRPr lang="en-US" altLang="ko-KR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196752"/>
            <a:ext cx="8928992" cy="936104"/>
          </a:xfrm>
        </p:spPr>
        <p:txBody>
          <a:bodyPr/>
          <a:lstStyle/>
          <a:p>
            <a:r>
              <a:rPr lang="en-US" altLang="ko-KR" sz="2400" dirty="0">
                <a:latin typeface="Arial" pitchFamily="34" charset="0"/>
                <a:cs typeface="Arial" pitchFamily="34" charset="0"/>
              </a:rPr>
              <a:t>Convergence to network 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share</a:t>
            </a:r>
          </a:p>
          <a:p>
            <a:pPr lvl="1"/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max-min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fair timeslot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allocator</a:t>
            </a:r>
          </a:p>
          <a:p>
            <a:pPr lvl="1"/>
            <a:r>
              <a:rPr lang="en-US" altLang="ko-KR" sz="2000" dirty="0">
                <a:latin typeface="Arial" pitchFamily="34" charset="0"/>
                <a:cs typeface="Arial" pitchFamily="34" charset="0"/>
              </a:rPr>
              <a:t>The lower one- and two-sender </a:t>
            </a:r>
            <a:r>
              <a:rPr lang="en-US" altLang="ko-KR" sz="2000" dirty="0" err="1" smtClean="0">
                <a:latin typeface="Arial" pitchFamily="34" charset="0"/>
                <a:cs typeface="Arial" pitchFamily="34" charset="0"/>
              </a:rPr>
              <a:t>Fastpass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 throughput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is due to </a:t>
            </a:r>
            <a:r>
              <a:rPr lang="en-US" altLang="ko-KR" sz="2000" dirty="0" err="1">
                <a:latin typeface="Arial" pitchFamily="34" charset="0"/>
                <a:cs typeface="Arial" pitchFamily="34" charset="0"/>
              </a:rPr>
              <a:t>Fastpass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000" dirty="0" err="1">
                <a:latin typeface="Arial" pitchFamily="34" charset="0"/>
                <a:cs typeface="Arial" pitchFamily="34" charset="0"/>
              </a:rPr>
              <a:t>qdisc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 overheads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483768" y="2708920"/>
            <a:ext cx="5934422" cy="4004924"/>
            <a:chOff x="2483768" y="2708920"/>
            <a:chExt cx="5934422" cy="4004924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2708920"/>
              <a:ext cx="5934422" cy="4004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4788024" y="5013176"/>
              <a:ext cx="864096" cy="5847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fr-FR" altLang="ko-KR" dirty="0"/>
                <a:t>5200x</a:t>
              </a:r>
            </a:p>
            <a:p>
              <a:r>
                <a:rPr lang="fr-FR" altLang="ko-KR" dirty="0"/>
                <a:t>stddev</a:t>
              </a:r>
              <a:endParaRPr lang="ko-KR" altLang="en-US" dirty="0"/>
            </a:p>
          </p:txBody>
        </p:sp>
        <p:sp>
          <p:nvSpPr>
            <p:cNvPr id="5" name="아래쪽 화살표 4"/>
            <p:cNvSpPr/>
            <p:nvPr/>
          </p:nvSpPr>
          <p:spPr bwMode="auto">
            <a:xfrm rot="10800000">
              <a:off x="5004049" y="4581128"/>
              <a:ext cx="360040" cy="432048"/>
            </a:xfrm>
            <a:prstGeom prst="down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0047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6948264" y="6237312"/>
            <a:ext cx="1905000" cy="457200"/>
          </a:xfrm>
          <a:prstGeom prst="rect">
            <a:avLst/>
          </a:prstGeom>
        </p:spPr>
        <p:txBody>
          <a:bodyPr/>
          <a:lstStyle/>
          <a:p>
            <a:fld id="{69647219-AEBD-43E1-A6EC-FAD9937E9750}" type="slidenum">
              <a:rPr lang="en-US" altLang="ko-KR">
                <a:cs typeface="Arial" pitchFamily="34" charset="0"/>
              </a:rPr>
              <a:pPr/>
              <a:t>3</a:t>
            </a:fld>
            <a:endParaRPr lang="en-US" altLang="ko-KR" sz="1000">
              <a:cs typeface="Arial" pitchFamily="34" charset="0"/>
            </a:endParaRPr>
          </a:p>
        </p:txBody>
      </p:sp>
      <p:sp>
        <p:nvSpPr>
          <p:cNvPr id="1684482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400050"/>
            <a:ext cx="8137525" cy="647700"/>
          </a:xfrm>
        </p:spPr>
        <p:txBody>
          <a:bodyPr/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The Cost of a Cloud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4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484784"/>
            <a:ext cx="8763000" cy="3240360"/>
          </a:xfrm>
        </p:spPr>
        <p:txBody>
          <a:bodyPr/>
          <a:lstStyle/>
          <a:p>
            <a:r>
              <a:rPr lang="fr-FR" altLang="ko-KR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Networking </a:t>
            </a:r>
            <a:r>
              <a:rPr lang="fr-FR" altLang="ko-KR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and systems </a:t>
            </a:r>
            <a:r>
              <a:rPr lang="en-US" altLang="ko-KR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innovation is the key to reducing </a:t>
            </a:r>
            <a:r>
              <a:rPr lang="en-US" altLang="ko-KR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cost</a:t>
            </a:r>
          </a:p>
          <a:p>
            <a:pPr lvl="1"/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agility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: the ability to dynamically grow and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shrink resources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to meet demand and to draw those resources from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the most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optimal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location</a:t>
            </a:r>
          </a:p>
          <a:p>
            <a:pPr lvl="1"/>
            <a:r>
              <a:rPr lang="en-US" altLang="ko-KR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Today’s network </a:t>
            </a:r>
            <a:r>
              <a:rPr lang="en-US" altLang="ko-KR" sz="2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stands as a barrier </a:t>
            </a:r>
            <a:r>
              <a:rPr lang="en-US" altLang="ko-KR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to agility </a:t>
            </a:r>
            <a:r>
              <a:rPr lang="en-US" altLang="ko-KR" sz="2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and increases the fragmentation of resource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s that leads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to </a:t>
            </a:r>
            <a:r>
              <a:rPr lang="fr-FR" altLang="ko-KR" sz="2000" dirty="0" smtClean="0">
                <a:latin typeface="Arial" pitchFamily="34" charset="0"/>
                <a:cs typeface="Arial" pitchFamily="34" charset="0"/>
              </a:rPr>
              <a:t>low </a:t>
            </a:r>
            <a:r>
              <a:rPr lang="fr-FR" altLang="ko-KR" sz="2000" dirty="0">
                <a:latin typeface="Arial" pitchFamily="34" charset="0"/>
                <a:cs typeface="Arial" pitchFamily="34" charset="0"/>
              </a:rPr>
              <a:t>server utilization</a:t>
            </a:r>
            <a:r>
              <a:rPr lang="fr-FR" altLang="ko-KR" sz="20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lvl="1"/>
            <a:endParaRPr lang="fr-FR" altLang="ko-KR" sz="2000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i="1" dirty="0" smtClean="0">
                <a:latin typeface="Arial" panose="020B0604020202020204" pitchFamily="34" charset="0"/>
                <a:cs typeface="Arial" panose="020B0604020202020204" pitchFamily="34" charset="0"/>
              </a:rPr>
              <a:t>“A </a:t>
            </a:r>
            <a:r>
              <a:rPr lang="en-US" altLang="ko-KR" i="1" dirty="0">
                <a:latin typeface="Arial" panose="020B0604020202020204" pitchFamily="34" charset="0"/>
                <a:cs typeface="Arial" panose="020B0604020202020204" pitchFamily="34" charset="0"/>
              </a:rPr>
              <a:t>good user experience depends on predictable performance within the data-center network</a:t>
            </a:r>
            <a:r>
              <a:rPr lang="en-US" altLang="ko-KR" i="1" dirty="0" smtClean="0"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  <a:endParaRPr lang="en-US" altLang="ko-KR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i="1" dirty="0" smtClean="0">
                <a:latin typeface="Arial" panose="020B0604020202020204" pitchFamily="34" charset="0"/>
                <a:cs typeface="Arial" panose="020B0604020202020204" pitchFamily="34" charset="0"/>
              </a:rPr>
              <a:t>    Dennis </a:t>
            </a:r>
            <a:r>
              <a:rPr lang="en-US" altLang="ko-KR" i="1" dirty="0" err="1">
                <a:latin typeface="Arial" panose="020B0604020202020204" pitchFamily="34" charset="0"/>
                <a:cs typeface="Arial" panose="020B0604020202020204" pitchFamily="34" charset="0"/>
              </a:rPr>
              <a:t>Abts</a:t>
            </a:r>
            <a:r>
              <a:rPr lang="en-US" altLang="ko-KR" i="1" dirty="0">
                <a:latin typeface="Arial" panose="020B0604020202020204" pitchFamily="34" charset="0"/>
                <a:cs typeface="Arial" panose="020B0604020202020204" pitchFamily="34" charset="0"/>
              </a:rPr>
              <a:t>, Bob </a:t>
            </a:r>
            <a:r>
              <a:rPr lang="en-US" altLang="ko-KR" i="1" dirty="0" err="1">
                <a:latin typeface="Arial" panose="020B0604020202020204" pitchFamily="34" charset="0"/>
                <a:cs typeface="Arial" panose="020B0604020202020204" pitchFamily="34" charset="0"/>
              </a:rPr>
              <a:t>Felderman</a:t>
            </a:r>
            <a:r>
              <a:rPr lang="en-US" altLang="ko-KR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i="1" dirty="0" smtClean="0"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endParaRPr lang="en-US" altLang="ko-KR" sz="2000" i="1" dirty="0">
              <a:latin typeface="Arial" pitchFamily="34" charset="0"/>
              <a:cs typeface="Arial" pitchFamily="34" charset="0"/>
            </a:endParaRPr>
          </a:p>
          <a:p>
            <a:endParaRPr lang="en-US" altLang="ko-KR" sz="2000" dirty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156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A84B6B43-2C72-418A-AB88-3070B97BEBFA}" type="slidenum">
              <a:rPr lang="en-US" altLang="ko-KR">
                <a:cs typeface="Arial" pitchFamily="34" charset="0"/>
              </a:rPr>
              <a:pPr/>
              <a:t>30</a:t>
            </a:fld>
            <a:endParaRPr lang="en-US" altLang="ko-KR" sz="1000">
              <a:cs typeface="Arial" pitchFamily="34" charset="0"/>
            </a:endParaRPr>
          </a:p>
        </p:txBody>
      </p:sp>
      <p:sp>
        <p:nvSpPr>
          <p:cNvPr id="168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476672"/>
            <a:ext cx="8784975" cy="647700"/>
          </a:xfrm>
        </p:spPr>
        <p:txBody>
          <a:bodyPr/>
          <a:lstStyle/>
          <a:p>
            <a:r>
              <a:rPr lang="pt-BR" altLang="ko-KR" sz="3200" dirty="0">
                <a:latin typeface="Arial" pitchFamily="34" charset="0"/>
                <a:cs typeface="Arial" pitchFamily="34" charset="0"/>
              </a:rPr>
              <a:t>Fastpass: </a:t>
            </a:r>
            <a:r>
              <a:rPr lang="pt-BR" altLang="ko-KR" sz="3200" dirty="0">
                <a:latin typeface="Arial" pitchFamily="34" charset="0"/>
                <a:cs typeface="Arial" pitchFamily="34" charset="0"/>
              </a:rPr>
              <a:t>Facebook experiments:</a:t>
            </a:r>
            <a:endParaRPr lang="en-US" altLang="ko-KR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196752"/>
            <a:ext cx="8928992" cy="936104"/>
          </a:xfrm>
        </p:spPr>
        <p:txBody>
          <a:bodyPr/>
          <a:lstStyle/>
          <a:p>
            <a:r>
              <a:rPr lang="en-US" altLang="ko-KR" sz="2400" dirty="0">
                <a:latin typeface="Arial" pitchFamily="34" charset="0"/>
                <a:cs typeface="Arial" pitchFamily="34" charset="0"/>
              </a:rPr>
              <a:t>Reducing retransmissions in 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production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00808"/>
            <a:ext cx="7128792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1073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A84B6B43-2C72-418A-AB88-3070B97BEBFA}" type="slidenum">
              <a:rPr lang="en-US" altLang="ko-KR">
                <a:cs typeface="Arial" pitchFamily="34" charset="0"/>
              </a:rPr>
              <a:pPr/>
              <a:t>31</a:t>
            </a:fld>
            <a:endParaRPr lang="en-US" altLang="ko-KR" sz="1000">
              <a:cs typeface="Arial" pitchFamily="34" charset="0"/>
            </a:endParaRPr>
          </a:p>
        </p:txBody>
      </p:sp>
      <p:sp>
        <p:nvSpPr>
          <p:cNvPr id="168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476672"/>
            <a:ext cx="8784975" cy="647700"/>
          </a:xfrm>
        </p:spPr>
        <p:txBody>
          <a:bodyPr/>
          <a:lstStyle/>
          <a:p>
            <a:r>
              <a:rPr lang="en-US" altLang="ko-KR" sz="3200" dirty="0" err="1">
                <a:latin typeface="Arial" pitchFamily="34" charset="0"/>
                <a:cs typeface="Arial" pitchFamily="34" charset="0"/>
              </a:rPr>
              <a:t>Fastpass</a:t>
            </a:r>
            <a:r>
              <a:rPr lang="en-US" altLang="ko-KR" sz="3200" dirty="0">
                <a:latin typeface="Arial" pitchFamily="34" charset="0"/>
                <a:cs typeface="Arial" pitchFamily="34" charset="0"/>
              </a:rPr>
              <a:t> enables new network designs</a:t>
            </a:r>
            <a:endParaRPr lang="en-US" altLang="ko-KR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Figure from the author’s presentation slides at SIGCOMM ‘</a:t>
            </a:r>
            <a:r>
              <a:rPr lang="en-US" altLang="ko-KR" sz="2000" dirty="0" smtClean="0"/>
              <a:t>14</a:t>
            </a:r>
            <a:endParaRPr lang="en-US" altLang="ko-KR" sz="2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1772816"/>
            <a:ext cx="764540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4187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슬라이드 번호 개체 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00875" y="6240463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fld id="{CB82EB17-A493-4172-BAEC-358922DB6ECA}" type="slidenum">
              <a:rPr lang="en-US" altLang="ko-KR" sz="1200">
                <a:solidFill>
                  <a:srgbClr val="898989"/>
                </a:solidFill>
              </a:rPr>
              <a:pPr/>
              <a:t>32</a:t>
            </a:fld>
            <a:endParaRPr lang="en-US" altLang="ko-KR" sz="1000" dirty="0">
              <a:solidFill>
                <a:srgbClr val="898989"/>
              </a:solidFill>
            </a:endParaRP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496" y="1268760"/>
            <a:ext cx="8964488" cy="4824165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altLang="ko-KR" sz="1800" dirty="0" smtClean="0"/>
              <a:t>Is it ok for delay sensitive applications such as multimedia </a:t>
            </a:r>
            <a:r>
              <a:rPr lang="en-US" altLang="ko-KR" sz="1800" dirty="0" err="1" smtClean="0"/>
              <a:t>udp</a:t>
            </a:r>
            <a:r>
              <a:rPr lang="en-US" altLang="ko-KR" sz="1800" dirty="0" smtClean="0"/>
              <a:t> traffic?</a:t>
            </a:r>
          </a:p>
          <a:p>
            <a:pPr lvl="0"/>
            <a:r>
              <a:rPr lang="en-US" altLang="ko-KR" sz="1800" dirty="0" smtClean="0"/>
              <a:t>Is it really zero queue?</a:t>
            </a:r>
          </a:p>
          <a:p>
            <a:pPr lvl="0"/>
            <a:r>
              <a:rPr lang="en-US" altLang="ko-KR" sz="1800" dirty="0" smtClean="0"/>
              <a:t>Doubtful on fault tolerance of central arbiter. # of backup arbiters? </a:t>
            </a:r>
          </a:p>
          <a:p>
            <a:pPr lvl="0"/>
            <a:r>
              <a:rPr lang="en-US" altLang="ko-KR" sz="1800" dirty="0" smtClean="0"/>
              <a:t>Heavy communication overhead with arbiter. TCP like?</a:t>
            </a:r>
          </a:p>
          <a:p>
            <a:pPr lvl="0"/>
            <a:r>
              <a:rPr lang="en-US" altLang="ko-KR" sz="1800" dirty="0" smtClean="0"/>
              <a:t>Scalability of arbiter? Hierarchical architecture?  </a:t>
            </a:r>
            <a:endParaRPr lang="en-US" altLang="ko-KR" sz="1800" dirty="0" smtClean="0"/>
          </a:p>
          <a:p>
            <a:pPr lvl="0"/>
            <a:endParaRPr lang="en-US" altLang="ko-KR" sz="1800" dirty="0"/>
          </a:p>
          <a:p>
            <a:pPr lvl="0"/>
            <a:r>
              <a:rPr lang="en-US" altLang="ko-KR" sz="1800" dirty="0" smtClean="0"/>
              <a:t>What will be the drawbacks of centralized control? ( discuss with the figure of previous slide)</a:t>
            </a:r>
          </a:p>
          <a:p>
            <a:pPr lvl="0"/>
            <a:r>
              <a:rPr lang="en-US" altLang="ko-KR" sz="1800" dirty="0" smtClean="0"/>
              <a:t>Comparison with SDN or traditional approaches</a:t>
            </a:r>
            <a:endParaRPr lang="en-US" altLang="ko-KR" sz="1800" dirty="0" smtClean="0"/>
          </a:p>
          <a:p>
            <a:pPr lvl="0"/>
            <a:endParaRPr lang="en-US" altLang="ko-KR" sz="1800" dirty="0" smtClean="0"/>
          </a:p>
          <a:p>
            <a:pPr lvl="0"/>
            <a:endParaRPr lang="en-US" altLang="ko-KR" sz="1800" dirty="0" smtClean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60648"/>
            <a:ext cx="7451725" cy="647700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fr-FR" altLang="ko-KR" sz="3200" dirty="0" smtClean="0">
                <a:latin typeface="Arial" charset="0"/>
              </a:rPr>
              <a:t>Discussion: </a:t>
            </a:r>
            <a:r>
              <a:rPr lang="en-US" altLang="ko-KR" sz="2800" i="1" dirty="0" smtClean="0">
                <a:solidFill>
                  <a:srgbClr val="FF0000"/>
                </a:solidFill>
                <a:latin typeface="Arial" charset="0"/>
              </a:rPr>
              <a:t> </a:t>
            </a:r>
            <a:endParaRPr lang="en-US" altLang="ko-KR" sz="3200" i="1" dirty="0">
              <a:solidFill>
                <a:srgbClr val="FF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50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A84B6B43-2C72-418A-AB88-3070B97BEBFA}" type="slidenum">
              <a:rPr lang="en-US" altLang="ko-KR">
                <a:cs typeface="Arial" pitchFamily="34" charset="0"/>
              </a:rPr>
              <a:pPr/>
              <a:t>33</a:t>
            </a:fld>
            <a:endParaRPr lang="en-US" altLang="ko-KR" sz="1000" dirty="0">
              <a:cs typeface="Arial" pitchFamily="34" charset="0"/>
            </a:endParaRPr>
          </a:p>
        </p:txBody>
      </p:sp>
      <p:sp>
        <p:nvSpPr>
          <p:cNvPr id="168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548680"/>
            <a:ext cx="8784975" cy="647700"/>
          </a:xfrm>
        </p:spPr>
        <p:txBody>
          <a:bodyPr/>
          <a:lstStyle/>
          <a:p>
            <a:pPr lvl="1"/>
            <a:r>
              <a:rPr lang="fr-FR" altLang="ko-KR" sz="3200" dirty="0">
                <a:latin typeface="Arial" pitchFamily="34" charset="0"/>
                <a:cs typeface="Arial" pitchFamily="34" charset="0"/>
              </a:rPr>
              <a:t>ProjecToR: Agile Reconfigurable Data Center Interconnect</a:t>
            </a:r>
            <a:endParaRPr lang="fr-FR" altLang="ko-KR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95400"/>
            <a:ext cx="8763000" cy="4797896"/>
          </a:xfrm>
        </p:spPr>
        <p:txBody>
          <a:bodyPr/>
          <a:lstStyle/>
          <a:p>
            <a:r>
              <a:rPr lang="en-US" altLang="ko-KR" sz="2400" dirty="0">
                <a:latin typeface="Arial" pitchFamily="34" charset="0"/>
                <a:cs typeface="Arial" pitchFamily="34" charset="0"/>
              </a:rPr>
              <a:t>Need for a reconfigurable 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interconnect</a:t>
            </a:r>
          </a:p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Observation</a:t>
            </a:r>
          </a:p>
          <a:p>
            <a:pPr lvl="1"/>
            <a:r>
              <a:rPr lang="en-US" altLang="ko-KR" sz="2000" dirty="0">
                <a:latin typeface="Arial" pitchFamily="34" charset="0"/>
                <a:cs typeface="Arial" pitchFamily="34" charset="0"/>
              </a:rPr>
              <a:t>Many rack pairs exchange little traffic</a:t>
            </a:r>
          </a:p>
          <a:p>
            <a:pPr lvl="1"/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Only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some hot rack pairs are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active</a:t>
            </a:r>
          </a:p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Implication</a:t>
            </a:r>
          </a:p>
          <a:p>
            <a:pPr lvl="1"/>
            <a:r>
              <a:rPr lang="en-US" altLang="ko-KR" sz="2000" dirty="0">
                <a:latin typeface="Arial" pitchFamily="34" charset="0"/>
                <a:cs typeface="Arial" pitchFamily="34" charset="0"/>
              </a:rPr>
              <a:t>Static topology with uniform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capacity</a:t>
            </a:r>
          </a:p>
          <a:p>
            <a:pPr lvl="2"/>
            <a:r>
              <a:rPr lang="en-US" altLang="ko-KR" dirty="0">
                <a:latin typeface="Arial" pitchFamily="34" charset="0"/>
                <a:cs typeface="Arial" pitchFamily="34" charset="0"/>
              </a:rPr>
              <a:t>Over-provisioned for most rack pairs</a:t>
            </a:r>
          </a:p>
          <a:p>
            <a:pPr lvl="2"/>
            <a:r>
              <a:rPr lang="en-US" altLang="ko-KR" dirty="0" smtClean="0">
                <a:latin typeface="Arial" pitchFamily="34" charset="0"/>
                <a:cs typeface="Arial" pitchFamily="34" charset="0"/>
              </a:rPr>
              <a:t>Under-provisioned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for few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others</a:t>
            </a:r>
          </a:p>
          <a:p>
            <a:pPr lvl="2"/>
            <a:endParaRPr lang="en-US" altLang="ko-KR" sz="1200" dirty="0">
              <a:latin typeface="Arial" pitchFamily="34" charset="0"/>
              <a:cs typeface="Arial" pitchFamily="34" charset="0"/>
            </a:endParaRPr>
          </a:p>
          <a:p>
            <a:pPr lvl="2"/>
            <a:endParaRPr lang="en-US" altLang="ko-KR" sz="1200" dirty="0"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altLang="ko-KR" dirty="0" smtClean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		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Need to dynamically provide additional capacity between hot rack pairs</a:t>
            </a:r>
          </a:p>
        </p:txBody>
      </p:sp>
    </p:spTree>
    <p:extLst>
      <p:ext uri="{BB962C8B-B14F-4D97-AF65-F5344CB8AC3E}">
        <p14:creationId xmlns:p14="http://schemas.microsoft.com/office/powerpoint/2010/main" val="1746645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A84B6B43-2C72-418A-AB88-3070B97BEBFA}" type="slidenum">
              <a:rPr lang="en-US" altLang="ko-KR">
                <a:cs typeface="Arial" pitchFamily="34" charset="0"/>
              </a:rPr>
              <a:pPr/>
              <a:t>34</a:t>
            </a:fld>
            <a:endParaRPr lang="en-US" altLang="ko-KR" sz="1000" dirty="0">
              <a:cs typeface="Arial" pitchFamily="34" charset="0"/>
            </a:endParaRPr>
          </a:p>
        </p:txBody>
      </p:sp>
      <p:sp>
        <p:nvSpPr>
          <p:cNvPr id="168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548680"/>
            <a:ext cx="8784975" cy="647700"/>
          </a:xfrm>
        </p:spPr>
        <p:txBody>
          <a:bodyPr/>
          <a:lstStyle/>
          <a:p>
            <a:pPr lvl="1"/>
            <a:r>
              <a:rPr lang="fr-FR" altLang="ko-KR" sz="3200" dirty="0">
                <a:latin typeface="Arial" pitchFamily="34" charset="0"/>
                <a:cs typeface="Arial" pitchFamily="34" charset="0"/>
              </a:rPr>
              <a:t>ProjecToR: Agile Reconfigurable Data Center Interconnect</a:t>
            </a:r>
            <a:endParaRPr lang="fr-FR" altLang="ko-KR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95400"/>
            <a:ext cx="8884096" cy="837456"/>
          </a:xfrm>
        </p:spPr>
        <p:txBody>
          <a:bodyPr/>
          <a:lstStyle/>
          <a:p>
            <a:r>
              <a:rPr lang="en-US" altLang="ko-KR" sz="2400" dirty="0">
                <a:latin typeface="Arial" pitchFamily="34" charset="0"/>
                <a:cs typeface="Arial" pitchFamily="34" charset="0"/>
              </a:rPr>
              <a:t>Figure from the author’s presentation slides at SIGCOMM ‘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16</a:t>
            </a:r>
            <a:endParaRPr lang="en-US" altLang="ko-KR" sz="24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547664" y="1781944"/>
            <a:ext cx="5616624" cy="4806950"/>
            <a:chOff x="1547664" y="1781944"/>
            <a:chExt cx="5616624" cy="4806950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1781944"/>
              <a:ext cx="3130550" cy="4806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8" y="1984065"/>
              <a:ext cx="2520280" cy="3006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직사각형 2"/>
          <p:cNvSpPr/>
          <p:nvPr/>
        </p:nvSpPr>
        <p:spPr>
          <a:xfrm>
            <a:off x="5580112" y="5224844"/>
            <a:ext cx="2771800" cy="58477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Difficult to determine static vs. reconfigurable divide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291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A84B6B43-2C72-418A-AB88-3070B97BEBFA}" type="slidenum">
              <a:rPr lang="en-US" altLang="ko-KR">
                <a:cs typeface="Arial" pitchFamily="34" charset="0"/>
              </a:rPr>
              <a:pPr/>
              <a:t>35</a:t>
            </a:fld>
            <a:endParaRPr lang="en-US" altLang="ko-KR" sz="1000" dirty="0">
              <a:cs typeface="Arial" pitchFamily="34" charset="0"/>
            </a:endParaRPr>
          </a:p>
        </p:txBody>
      </p:sp>
      <p:sp>
        <p:nvSpPr>
          <p:cNvPr id="168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548680"/>
            <a:ext cx="8784975" cy="647700"/>
          </a:xfrm>
        </p:spPr>
        <p:txBody>
          <a:bodyPr/>
          <a:lstStyle/>
          <a:p>
            <a:pPr lvl="1"/>
            <a:r>
              <a:rPr lang="fr-FR" altLang="ko-KR" sz="3200" dirty="0">
                <a:latin typeface="Arial" pitchFamily="34" charset="0"/>
                <a:cs typeface="Arial" pitchFamily="34" charset="0"/>
              </a:rPr>
              <a:t>ProjecToR: Agile Reconfigurable Data Center Interconnect</a:t>
            </a:r>
            <a:endParaRPr lang="fr-FR" altLang="ko-KR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95400"/>
            <a:ext cx="8884096" cy="837456"/>
          </a:xfrm>
        </p:spPr>
        <p:txBody>
          <a:bodyPr/>
          <a:lstStyle/>
          <a:p>
            <a:r>
              <a:rPr lang="en-US" altLang="ko-KR" sz="2400" dirty="0">
                <a:latin typeface="Arial" pitchFamily="34" charset="0"/>
                <a:cs typeface="Arial" pitchFamily="34" charset="0"/>
              </a:rPr>
              <a:t>The traffic routing 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challenge</a:t>
            </a:r>
          </a:p>
          <a:p>
            <a:pPr lvl="1"/>
            <a:r>
              <a:rPr lang="en-US" altLang="ko-KR" sz="2000" dirty="0">
                <a:latin typeface="Arial" pitchFamily="34" charset="0"/>
                <a:cs typeface="Arial" pitchFamily="34" charset="0"/>
              </a:rPr>
              <a:t>Dedicated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links: </a:t>
            </a:r>
          </a:p>
          <a:p>
            <a:pPr lvl="2"/>
            <a:r>
              <a:rPr lang="en-US" altLang="ko-KR" dirty="0">
                <a:latin typeface="Arial" pitchFamily="34" charset="0"/>
                <a:cs typeface="Arial" pitchFamily="34" charset="0"/>
              </a:rPr>
              <a:t>carry small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flows possibly over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multiple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hops</a:t>
            </a:r>
          </a:p>
          <a:p>
            <a:pPr lvl="2"/>
            <a:r>
              <a:rPr lang="en-US" altLang="ko-KR" dirty="0">
                <a:latin typeface="Arial" pitchFamily="34" charset="0"/>
                <a:cs typeface="Arial" pitchFamily="34" charset="0"/>
              </a:rPr>
              <a:t>change configuration at coarse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time scales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(e.g., daily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 lvl="1"/>
            <a:r>
              <a:rPr lang="en-US" altLang="ko-KR" sz="2000" dirty="0">
                <a:latin typeface="Arial" pitchFamily="34" charset="0"/>
                <a:cs typeface="Arial" pitchFamily="34" charset="0"/>
              </a:rPr>
              <a:t>Opportunistic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links:</a:t>
            </a:r>
          </a:p>
          <a:p>
            <a:pPr lvl="2"/>
            <a:r>
              <a:rPr lang="en-US" altLang="ko-KR" dirty="0">
                <a:latin typeface="Arial" pitchFamily="34" charset="0"/>
                <a:cs typeface="Arial" pitchFamily="34" charset="0"/>
              </a:rPr>
              <a:t>carry large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flows over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single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hops</a:t>
            </a:r>
          </a:p>
          <a:p>
            <a:pPr lvl="2"/>
            <a:r>
              <a:rPr lang="en-US" altLang="ko-KR" dirty="0">
                <a:latin typeface="Arial" pitchFamily="34" charset="0"/>
                <a:cs typeface="Arial" pitchFamily="34" charset="0"/>
              </a:rPr>
              <a:t>change rapidly based on current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demand</a:t>
            </a:r>
          </a:p>
          <a:p>
            <a:pPr lvl="2"/>
            <a:endParaRPr lang="en-US" altLang="ko-KR" sz="14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rgbClr val="0000FF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 being based on the same technology</a:t>
            </a:r>
            <a:r>
              <a:rPr lang="en-US" altLang="ko-KR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,</a:t>
            </a:r>
            <a:endParaRPr lang="en-US" altLang="ko-KR" sz="2400" dirty="0">
              <a:solidFill>
                <a:srgbClr val="0000FF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rgbClr val="0000FF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how resources are split across </a:t>
            </a:r>
            <a:r>
              <a:rPr lang="en-US" altLang="ko-KR" sz="240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ToRs</a:t>
            </a:r>
            <a:r>
              <a:rPr lang="en-US" altLang="ko-KR" sz="2400" dirty="0">
                <a:solidFill>
                  <a:srgbClr val="0000FF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and across time.</a:t>
            </a:r>
            <a:endParaRPr lang="en-US" altLang="ko-KR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172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A84B6B43-2C72-418A-AB88-3070B97BEBFA}" type="slidenum">
              <a:rPr lang="en-US" altLang="ko-KR">
                <a:cs typeface="Arial" pitchFamily="34" charset="0"/>
              </a:rPr>
              <a:pPr/>
              <a:t>36</a:t>
            </a:fld>
            <a:endParaRPr lang="en-US" altLang="ko-KR" sz="1000" dirty="0">
              <a:cs typeface="Arial" pitchFamily="34" charset="0"/>
            </a:endParaRPr>
          </a:p>
        </p:txBody>
      </p:sp>
      <p:sp>
        <p:nvSpPr>
          <p:cNvPr id="168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548680"/>
            <a:ext cx="8784975" cy="647700"/>
          </a:xfrm>
        </p:spPr>
        <p:txBody>
          <a:bodyPr/>
          <a:lstStyle/>
          <a:p>
            <a:pPr lvl="1"/>
            <a:r>
              <a:rPr lang="fr-FR" altLang="ko-KR" sz="3200" dirty="0">
                <a:latin typeface="Arial" pitchFamily="34" charset="0"/>
                <a:cs typeface="Arial" pitchFamily="34" charset="0"/>
              </a:rPr>
              <a:t>ProjecToR: Agile Reconfigurable Data Center Interconnect</a:t>
            </a:r>
            <a:endParaRPr lang="fr-FR" altLang="ko-KR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496" y="1196752"/>
            <a:ext cx="9001000" cy="837456"/>
          </a:xfrm>
        </p:spPr>
        <p:txBody>
          <a:bodyPr/>
          <a:lstStyle/>
          <a:p>
            <a:r>
              <a:rPr lang="en-US" altLang="ko-KR" sz="1800" dirty="0">
                <a:latin typeface="Arial" pitchFamily="34" charset="0"/>
                <a:cs typeface="Arial" pitchFamily="34" charset="0"/>
              </a:rPr>
              <a:t>Splitting lasers and photodetectors into dedicated and opportunistic between three </a:t>
            </a:r>
            <a:r>
              <a:rPr lang="en-US" altLang="ko-KR" sz="1800" dirty="0" err="1">
                <a:latin typeface="Arial" pitchFamily="34" charset="0"/>
                <a:cs typeface="Arial" pitchFamily="34" charset="0"/>
              </a:rPr>
              <a:t>ToRs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00808"/>
            <a:ext cx="507862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221088"/>
            <a:ext cx="5054291" cy="240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476283" y="2636912"/>
            <a:ext cx="2548299" cy="5847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Slow switching topology or dedicated topology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372200" y="4500409"/>
            <a:ext cx="2082207" cy="5847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Fast switching links or opportunistic links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201727" y="5085184"/>
            <a:ext cx="2855199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Given a set of potential links and current traffic demand, find a set of</a:t>
            </a:r>
          </a:p>
          <a:p>
            <a:r>
              <a:rPr lang="en-US" altLang="ko-KR" dirty="0"/>
              <a:t>active opportunistic </a:t>
            </a:r>
            <a:r>
              <a:rPr lang="en-US" altLang="ko-KR" dirty="0" smtClean="0"/>
              <a:t>links</a:t>
            </a:r>
          </a:p>
          <a:p>
            <a:r>
              <a:rPr lang="fr-FR" altLang="ko-KR" dirty="0" smtClean="0">
                <a:sym typeface="Wingdings" panose="05000000000000000000" pitchFamily="2" charset="2"/>
              </a:rPr>
              <a:t> </a:t>
            </a:r>
            <a:r>
              <a:rPr lang="fr-FR" altLang="ko-KR" dirty="0" smtClean="0"/>
              <a:t>Blossom </a:t>
            </a:r>
            <a:r>
              <a:rPr lang="fr-FR" altLang="ko-KR" dirty="0"/>
              <a:t>matching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9823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A84B6B43-2C72-418A-AB88-3070B97BEBFA}" type="slidenum">
              <a:rPr lang="en-US" altLang="ko-KR">
                <a:cs typeface="Arial" pitchFamily="34" charset="0"/>
              </a:rPr>
              <a:pPr/>
              <a:t>37</a:t>
            </a:fld>
            <a:endParaRPr lang="en-US" altLang="ko-KR" sz="1000" dirty="0">
              <a:cs typeface="Arial" pitchFamily="34" charset="0"/>
            </a:endParaRPr>
          </a:p>
        </p:txBody>
      </p:sp>
      <p:sp>
        <p:nvSpPr>
          <p:cNvPr id="168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548680"/>
            <a:ext cx="8784975" cy="647700"/>
          </a:xfrm>
        </p:spPr>
        <p:txBody>
          <a:bodyPr/>
          <a:lstStyle/>
          <a:p>
            <a:pPr lvl="1"/>
            <a:r>
              <a:rPr lang="fr-FR" altLang="ko-KR" sz="3200" dirty="0">
                <a:latin typeface="Arial" pitchFamily="34" charset="0"/>
                <a:cs typeface="Arial" pitchFamily="34" charset="0"/>
              </a:rPr>
              <a:t>ProjecToR: Agile Reconfigurable Data Center Interconnect</a:t>
            </a:r>
            <a:endParaRPr lang="fr-FR" altLang="ko-KR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196752"/>
            <a:ext cx="8884096" cy="432048"/>
          </a:xfrm>
        </p:spPr>
        <p:txBody>
          <a:bodyPr/>
          <a:lstStyle/>
          <a:p>
            <a:r>
              <a:rPr lang="en-US" altLang="ko-KR" sz="2000" dirty="0">
                <a:latin typeface="Arial" pitchFamily="34" charset="0"/>
                <a:cs typeface="Arial" pitchFamily="34" charset="0"/>
              </a:rPr>
              <a:t>Reconfiguration in a </a:t>
            </a:r>
            <a:r>
              <a:rPr lang="en-US" altLang="ko-KR" sz="2000" dirty="0" err="1">
                <a:latin typeface="Arial" pitchFamily="34" charset="0"/>
                <a:cs typeface="Arial" pitchFamily="34" charset="0"/>
              </a:rPr>
              <a:t>ProjecToR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 interconnect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223" y="1556792"/>
            <a:ext cx="6191342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64011"/>
            <a:ext cx="4176465" cy="284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0002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A84B6B43-2C72-418A-AB88-3070B97BEBFA}" type="slidenum">
              <a:rPr lang="en-US" altLang="ko-KR">
                <a:cs typeface="Arial" pitchFamily="34" charset="0"/>
              </a:rPr>
              <a:pPr/>
              <a:t>38</a:t>
            </a:fld>
            <a:endParaRPr lang="en-US" altLang="ko-KR" sz="1000" dirty="0">
              <a:cs typeface="Arial" pitchFamily="34" charset="0"/>
            </a:endParaRPr>
          </a:p>
        </p:txBody>
      </p:sp>
      <p:sp>
        <p:nvSpPr>
          <p:cNvPr id="168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548680"/>
            <a:ext cx="8784975" cy="647700"/>
          </a:xfrm>
        </p:spPr>
        <p:txBody>
          <a:bodyPr/>
          <a:lstStyle/>
          <a:p>
            <a:pPr lvl="1"/>
            <a:r>
              <a:rPr lang="fr-FR" altLang="ko-KR" sz="3200" dirty="0">
                <a:latin typeface="Arial" pitchFamily="34" charset="0"/>
                <a:cs typeface="Arial" pitchFamily="34" charset="0"/>
              </a:rPr>
              <a:t>ProjecToR: </a:t>
            </a:r>
            <a:r>
              <a:rPr lang="fr-FR" altLang="ko-KR" sz="3200" dirty="0" smtClean="0">
                <a:latin typeface="Arial" pitchFamily="34" charset="0"/>
                <a:cs typeface="Arial" pitchFamily="34" charset="0"/>
              </a:rPr>
              <a:t>Simulations</a:t>
            </a:r>
            <a:endParaRPr lang="fr-FR" altLang="ko-KR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196752"/>
            <a:ext cx="8884096" cy="432048"/>
          </a:xfrm>
        </p:spPr>
        <p:txBody>
          <a:bodyPr/>
          <a:lstStyle/>
          <a:p>
            <a:r>
              <a:rPr lang="en-US" altLang="ko-KR" sz="2000" dirty="0">
                <a:latin typeface="Arial" pitchFamily="34" charset="0"/>
                <a:cs typeface="Arial" pitchFamily="34" charset="0"/>
              </a:rPr>
              <a:t>Figure from the author’s presentation slides at SIGCOMM ‘16</a:t>
            </a:r>
            <a:endParaRPr lang="en-US" altLang="ko-KR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38" y="1772816"/>
            <a:ext cx="8927058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861048"/>
            <a:ext cx="3830770" cy="2792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652120" y="4472646"/>
            <a:ext cx="3078088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compared to the conventional folded-Clos interconnect,</a:t>
            </a:r>
          </a:p>
          <a:p>
            <a:r>
              <a:rPr lang="en-US" altLang="ko-KR" dirty="0" err="1" smtClean="0"/>
              <a:t>ProjecToR</a:t>
            </a:r>
            <a:r>
              <a:rPr lang="en-US" altLang="ko-KR" dirty="0" smtClean="0"/>
              <a:t> can </a:t>
            </a:r>
            <a:r>
              <a:rPr lang="en-US" altLang="ko-KR" dirty="0"/>
              <a:t>improve mean flow completion</a:t>
            </a:r>
          </a:p>
          <a:p>
            <a:r>
              <a:rPr lang="en-US" altLang="ko-KR" dirty="0"/>
              <a:t>time by 30–95% and reduce cost by 25–40%.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0354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69647219-AEBD-43E1-A6EC-FAD9937E9750}" type="slidenum">
              <a:rPr lang="en-US" altLang="ko-KR">
                <a:cs typeface="Arial" pitchFamily="34" charset="0"/>
              </a:rPr>
              <a:pPr/>
              <a:t>39</a:t>
            </a:fld>
            <a:endParaRPr lang="en-US" altLang="ko-KR" sz="1000">
              <a:cs typeface="Arial" pitchFamily="34" charset="0"/>
            </a:endParaRPr>
          </a:p>
        </p:txBody>
      </p:sp>
      <p:sp>
        <p:nvSpPr>
          <p:cNvPr id="1684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32656"/>
            <a:ext cx="8208912" cy="647700"/>
          </a:xfrm>
        </p:spPr>
        <p:txBody>
          <a:bodyPr/>
          <a:lstStyle/>
          <a:p>
            <a:r>
              <a:rPr lang="fr-FR" altLang="ko-KR" dirty="0" smtClean="0">
                <a:latin typeface="Arial" pitchFamily="34" charset="0"/>
                <a:cs typeface="Arial" pitchFamily="34" charset="0"/>
              </a:rPr>
              <a:t>Comparison</a:t>
            </a:r>
            <a:r>
              <a:rPr lang="ko-KR" altLang="en-US" dirty="0" smtClean="0">
                <a:latin typeface="Arial" pitchFamily="34" charset="0"/>
                <a:cs typeface="Arial" pitchFamily="34" charset="0"/>
              </a:rPr>
              <a:t> 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4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268760"/>
            <a:ext cx="8763000" cy="1219200"/>
          </a:xfrm>
        </p:spPr>
        <p:txBody>
          <a:bodyPr/>
          <a:lstStyle/>
          <a:p>
            <a:r>
              <a:rPr lang="en-US" altLang="ko-KR" sz="2000" dirty="0"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witch-centric structures:</a:t>
            </a:r>
          </a:p>
          <a:p>
            <a:pPr lvl="1"/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cannot 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directly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use </a:t>
            </a:r>
            <a:r>
              <a:rPr lang="en-US" altLang="ko-KR" sz="1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existing </a:t>
            </a:r>
            <a:r>
              <a:rPr lang="en-US" altLang="ko-KR" sz="1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Ethernet </a:t>
            </a:r>
            <a:r>
              <a:rPr lang="en-US" altLang="ko-KR" sz="1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switches</a:t>
            </a:r>
          </a:p>
          <a:p>
            <a:pPr lvl="1"/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do 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not support various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traffic patterns 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well (e.g., one-to-all,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all-to-all)</a:t>
            </a:r>
          </a:p>
          <a:p>
            <a:pPr lvl="1"/>
            <a:r>
              <a:rPr lang="en-US" altLang="ko-KR" sz="18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Higher performance with less server burden</a:t>
            </a:r>
          </a:p>
          <a:p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Server-centric</a:t>
            </a:r>
          </a:p>
          <a:p>
            <a:pPr lvl="1"/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require </a:t>
            </a:r>
            <a:r>
              <a:rPr lang="en-US" altLang="ko-KR" sz="18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commodity </a:t>
            </a:r>
            <a:r>
              <a:rPr lang="en-US" altLang="ko-KR" sz="18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switches</a:t>
            </a:r>
          </a:p>
          <a:p>
            <a:pPr lvl="1"/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Well support 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all-to-all traffic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patterns</a:t>
            </a:r>
          </a:p>
          <a:p>
            <a:pPr lvl="1"/>
            <a:r>
              <a:rPr lang="en-US" altLang="ko-KR" sz="1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Server burdens for </a:t>
            </a:r>
            <a:r>
              <a:rPr lang="en-US" altLang="ko-KR" sz="1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relaying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Hybrid Structure</a:t>
            </a:r>
          </a:p>
          <a:p>
            <a:pPr lvl="1"/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Better than pure electrical ones 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n 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terms of complexity and power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consumption,</a:t>
            </a:r>
          </a:p>
          <a:p>
            <a:pPr lvl="1"/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optical 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devices are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expensive</a:t>
            </a:r>
          </a:p>
          <a:p>
            <a:pPr lvl="2"/>
            <a:r>
              <a:rPr lang="en-US" altLang="ko-K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have </a:t>
            </a:r>
            <a:r>
              <a:rPr lang="en-US" altLang="ko-KR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not been </a:t>
            </a:r>
            <a:r>
              <a:rPr lang="en-US" altLang="ko-K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widely used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in data communications </a:t>
            </a:r>
            <a:r>
              <a:rPr lang="en-US" altLang="ko-K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yet</a:t>
            </a:r>
          </a:p>
        </p:txBody>
      </p:sp>
    </p:spTree>
    <p:extLst>
      <p:ext uri="{BB962C8B-B14F-4D97-AF65-F5344CB8AC3E}">
        <p14:creationId xmlns:p14="http://schemas.microsoft.com/office/powerpoint/2010/main" val="3051915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69647219-AEBD-43E1-A6EC-FAD9937E9750}" type="slidenum">
              <a:rPr lang="en-US" altLang="ko-KR">
                <a:cs typeface="Arial" pitchFamily="34" charset="0"/>
              </a:rPr>
              <a:pPr/>
              <a:t>4</a:t>
            </a:fld>
            <a:endParaRPr lang="en-US" altLang="ko-KR" sz="1000">
              <a:cs typeface="Arial" pitchFamily="34" charset="0"/>
            </a:endParaRPr>
          </a:p>
        </p:txBody>
      </p:sp>
      <p:sp>
        <p:nvSpPr>
          <p:cNvPr id="1684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404664"/>
            <a:ext cx="8785597" cy="647700"/>
          </a:xfrm>
        </p:spPr>
        <p:txBody>
          <a:bodyPr/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Types of </a:t>
            </a:r>
            <a:r>
              <a:rPr lang="fr-FR" altLang="ko-KR" dirty="0">
                <a:latin typeface="Arial" pitchFamily="34" charset="0"/>
                <a:cs typeface="Arial" pitchFamily="34" charset="0"/>
              </a:rPr>
              <a:t>Cloud Service Data Centers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4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268760"/>
            <a:ext cx="8763000" cy="1219200"/>
          </a:xfrm>
        </p:spPr>
        <p:txBody>
          <a:bodyPr/>
          <a:lstStyle/>
          <a:p>
            <a:r>
              <a:rPr lang="fr-FR" altLang="ko-KR" sz="2400" dirty="0" smtClean="0">
                <a:latin typeface="Arial" pitchFamily="34" charset="0"/>
                <a:cs typeface="Arial" pitchFamily="34" charset="0"/>
              </a:rPr>
              <a:t>Massive</a:t>
            </a:r>
            <a:r>
              <a:rPr lang="fr-FR" altLang="ko-K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data </a:t>
            </a:r>
            <a:r>
              <a:rPr lang="en-US" altLang="ko-KR" sz="2400" dirty="0">
                <a:latin typeface="Arial" pitchFamily="34" charset="0"/>
                <a:cs typeface="Arial" pitchFamily="34" charset="0"/>
              </a:rPr>
              <a:t>analysis applications (e.g., computing the web search 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index)</a:t>
            </a:r>
          </a:p>
          <a:p>
            <a:pPr lvl="1"/>
            <a:r>
              <a:rPr lang="en-US" altLang="ko-KR" sz="20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fit </a:t>
            </a:r>
            <a:r>
              <a:rPr lang="en-US" altLang="ko-KR" sz="20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for a mega data center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, where some problems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require huge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amounts of fast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RAM</a:t>
            </a:r>
          </a:p>
          <a:p>
            <a:pPr lvl="1"/>
            <a:r>
              <a:rPr lang="en-US" altLang="ko-KR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extensive </a:t>
            </a:r>
            <a:r>
              <a:rPr lang="en-US" altLang="ko-KR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communication between servers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: Propagation delay</a:t>
            </a:r>
          </a:p>
          <a:p>
            <a:pPr lvl="1"/>
            <a:r>
              <a:rPr lang="en-US" altLang="ko-KR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cost </a:t>
            </a:r>
            <a:r>
              <a:rPr lang="en-US" altLang="ko-KR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of communication would go up if the servers were spread </a:t>
            </a:r>
            <a:r>
              <a:rPr lang="en-US" altLang="ko-KR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out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across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multiple data centers separated by long distance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links</a:t>
            </a:r>
          </a:p>
          <a:p>
            <a:pPr lvl="1"/>
            <a:endParaRPr lang="en-US" altLang="ko-KR" sz="11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Multimedia services</a:t>
            </a:r>
          </a:p>
          <a:p>
            <a:pPr lvl="1"/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require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massive disk I/O bandwidth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.</a:t>
            </a:r>
            <a:endParaRPr lang="en-US" altLang="ko-KR" sz="18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altLang="ko-KR" sz="1800" dirty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091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69647219-AEBD-43E1-A6EC-FAD9937E9750}" type="slidenum">
              <a:rPr lang="en-US" altLang="ko-KR">
                <a:cs typeface="Arial" pitchFamily="34" charset="0"/>
              </a:rPr>
              <a:pPr/>
              <a:t>40</a:t>
            </a:fld>
            <a:endParaRPr lang="en-US" altLang="ko-KR" sz="1000">
              <a:cs typeface="Arial" pitchFamily="34" charset="0"/>
            </a:endParaRPr>
          </a:p>
        </p:txBody>
      </p:sp>
      <p:sp>
        <p:nvSpPr>
          <p:cNvPr id="1684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32656"/>
            <a:ext cx="8208912" cy="647700"/>
          </a:xfrm>
        </p:spPr>
        <p:txBody>
          <a:bodyPr/>
          <a:lstStyle/>
          <a:p>
            <a:r>
              <a:rPr lang="fr-FR" altLang="ko-KR" dirty="0">
                <a:latin typeface="Arial" pitchFamily="34" charset="0"/>
                <a:cs typeface="Arial" pitchFamily="34" charset="0"/>
              </a:rPr>
              <a:t>Traffic Engineering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4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480" y="1268760"/>
            <a:ext cx="8763000" cy="4896544"/>
          </a:xfrm>
        </p:spPr>
        <p:txBody>
          <a:bodyPr/>
          <a:lstStyle/>
          <a:p>
            <a:r>
              <a:rPr lang="en-US" sz="2400" b="1" dirty="0" smtClean="0">
                <a:latin typeface="Arial"/>
                <a:cs typeface="Arial"/>
              </a:rPr>
              <a:t>Open questions</a:t>
            </a:r>
          </a:p>
          <a:p>
            <a:pPr lvl="1"/>
            <a:r>
              <a:rPr lang="en-US" sz="2000" dirty="0" smtClean="0">
                <a:latin typeface="Arial"/>
                <a:cs typeface="Arial"/>
              </a:rPr>
              <a:t>Chance to have </a:t>
            </a:r>
            <a:r>
              <a:rPr lang="en-US" sz="2000" dirty="0">
                <a:latin typeface="Arial"/>
                <a:cs typeface="Arial"/>
              </a:rPr>
              <a:t>w</a:t>
            </a:r>
            <a:r>
              <a:rPr lang="en-US" sz="2000" dirty="0" smtClean="0">
                <a:latin typeface="Arial"/>
                <a:cs typeface="Arial"/>
              </a:rPr>
              <a:t>ell structured topology; compared with the Internet</a:t>
            </a:r>
          </a:p>
          <a:p>
            <a:pPr lvl="2"/>
            <a:r>
              <a:rPr lang="en-US" sz="1600" dirty="0" smtClean="0">
                <a:latin typeface="Arial"/>
                <a:cs typeface="Arial"/>
              </a:rPr>
              <a:t>More symmetric, more redundant path…  </a:t>
            </a:r>
          </a:p>
          <a:p>
            <a:pPr lvl="1"/>
            <a:r>
              <a:rPr lang="en-US" sz="2000" dirty="0" smtClean="0">
                <a:latin typeface="Arial"/>
                <a:cs typeface="Arial"/>
              </a:rPr>
              <a:t>Location of the services(or VMs) can be changed for better performance: traditional TE assumes locations of them are fixed</a:t>
            </a:r>
          </a:p>
          <a:p>
            <a:pPr lvl="1"/>
            <a:r>
              <a:rPr lang="en-US" sz="2000" dirty="0" smtClean="0">
                <a:latin typeface="Arial"/>
                <a:cs typeface="Arial"/>
              </a:rPr>
              <a:t>Can exploit centralized TE</a:t>
            </a:r>
          </a:p>
          <a:p>
            <a:pPr lvl="2"/>
            <a:r>
              <a:rPr lang="en-US" sz="1600" dirty="0" smtClean="0">
                <a:latin typeface="Arial"/>
                <a:cs typeface="Arial"/>
              </a:rPr>
              <a:t>collect </a:t>
            </a:r>
            <a:r>
              <a:rPr lang="en-US" sz="1600" dirty="0">
                <a:latin typeface="Arial"/>
                <a:cs typeface="Arial"/>
              </a:rPr>
              <a:t>all the link status and control the </a:t>
            </a:r>
            <a:r>
              <a:rPr lang="en-US" sz="1600" dirty="0" smtClean="0">
                <a:latin typeface="Arial"/>
                <a:cs typeface="Arial"/>
              </a:rPr>
              <a:t>settings </a:t>
            </a:r>
            <a:r>
              <a:rPr lang="en-US" sz="1600" dirty="0">
                <a:latin typeface="Arial"/>
                <a:cs typeface="Arial"/>
              </a:rPr>
              <a:t>of all network </a:t>
            </a:r>
            <a:r>
              <a:rPr lang="en-US" sz="1600" dirty="0" smtClean="0">
                <a:latin typeface="Arial"/>
                <a:cs typeface="Arial"/>
              </a:rPr>
              <a:t>components.</a:t>
            </a:r>
          </a:p>
          <a:p>
            <a:pPr lvl="2"/>
            <a:r>
              <a:rPr lang="en-US" sz="1600" dirty="0" smtClean="0">
                <a:latin typeface="Arial"/>
                <a:cs typeface="Arial"/>
              </a:rPr>
              <a:t>the </a:t>
            </a:r>
            <a:r>
              <a:rPr lang="en-US" sz="1600" dirty="0">
                <a:latin typeface="Arial"/>
                <a:cs typeface="Arial"/>
              </a:rPr>
              <a:t>scalability on the central controller </a:t>
            </a:r>
            <a:r>
              <a:rPr lang="en-US" sz="1600" dirty="0" smtClean="0">
                <a:latin typeface="Arial"/>
                <a:cs typeface="Arial"/>
              </a:rPr>
              <a:t>could be the concern.</a:t>
            </a:r>
            <a:endParaRPr lang="en-US" sz="1600" dirty="0">
              <a:latin typeface="Arial"/>
              <a:cs typeface="Arial"/>
            </a:endParaRPr>
          </a:p>
          <a:p>
            <a:r>
              <a:rPr lang="en-US" sz="2400" b="1" dirty="0" smtClean="0">
                <a:latin typeface="Arial"/>
                <a:cs typeface="Arial"/>
              </a:rPr>
              <a:t>Design principles</a:t>
            </a:r>
          </a:p>
          <a:p>
            <a:pPr lvl="1"/>
            <a:r>
              <a:rPr lang="en-US" sz="2000" dirty="0" smtClean="0">
                <a:latin typeface="Arial"/>
                <a:cs typeface="Arial"/>
              </a:rPr>
              <a:t>Reliability</a:t>
            </a:r>
          </a:p>
          <a:p>
            <a:pPr lvl="1"/>
            <a:r>
              <a:rPr lang="en-US" sz="2000" dirty="0" smtClean="0">
                <a:latin typeface="Arial"/>
                <a:cs typeface="Arial"/>
              </a:rPr>
              <a:t>Load balancing</a:t>
            </a:r>
          </a:p>
          <a:p>
            <a:pPr lvl="1"/>
            <a:r>
              <a:rPr lang="en-US" sz="2000" dirty="0" smtClean="0">
                <a:latin typeface="Arial"/>
                <a:cs typeface="Arial"/>
              </a:rPr>
              <a:t>Energy-efficiency</a:t>
            </a:r>
          </a:p>
        </p:txBody>
      </p:sp>
    </p:spTree>
    <p:extLst>
      <p:ext uri="{BB962C8B-B14F-4D97-AF65-F5344CB8AC3E}">
        <p14:creationId xmlns:p14="http://schemas.microsoft.com/office/powerpoint/2010/main" val="3889171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69647219-AEBD-43E1-A6EC-FAD9937E9750}" type="slidenum">
              <a:rPr lang="en-US" altLang="ko-KR">
                <a:cs typeface="Arial" pitchFamily="34" charset="0"/>
              </a:rPr>
              <a:pPr/>
              <a:t>41</a:t>
            </a:fld>
            <a:endParaRPr lang="en-US" altLang="ko-KR" sz="1000">
              <a:cs typeface="Arial" pitchFamily="34" charset="0"/>
            </a:endParaRPr>
          </a:p>
        </p:txBody>
      </p:sp>
      <p:sp>
        <p:nvSpPr>
          <p:cNvPr id="1684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32656"/>
            <a:ext cx="8208912" cy="647700"/>
          </a:xfrm>
        </p:spPr>
        <p:txBody>
          <a:bodyPr/>
          <a:lstStyle/>
          <a:p>
            <a:r>
              <a:rPr lang="fr-FR" altLang="ko-KR" dirty="0">
                <a:latin typeface="Arial" pitchFamily="34" charset="0"/>
                <a:cs typeface="Arial" pitchFamily="34" charset="0"/>
              </a:rPr>
              <a:t>Multicast Routing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4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268760"/>
            <a:ext cx="8928992" cy="1219200"/>
          </a:xfrm>
        </p:spPr>
        <p:txBody>
          <a:bodyPr/>
          <a:lstStyle/>
          <a:p>
            <a:r>
              <a:rPr lang="en-US" sz="2400" b="1" dirty="0" smtClean="0">
                <a:latin typeface="Arial"/>
                <a:cs typeface="Arial"/>
              </a:rPr>
              <a:t>Motivations</a:t>
            </a:r>
            <a:endParaRPr lang="en-US" sz="2400" b="1" dirty="0">
              <a:latin typeface="Arial"/>
              <a:cs typeface="Arial"/>
            </a:endParaRPr>
          </a:p>
          <a:p>
            <a:pPr lvl="1"/>
            <a:r>
              <a:rPr lang="en-US" sz="2000" dirty="0" smtClean="0">
                <a:solidFill>
                  <a:srgbClr val="0000FF"/>
                </a:solidFill>
                <a:latin typeface="Arial"/>
                <a:cs typeface="Arial"/>
              </a:rPr>
              <a:t>Many applications require group communications</a:t>
            </a:r>
          </a:p>
          <a:p>
            <a:pPr lvl="2"/>
            <a:r>
              <a:rPr lang="en-US" sz="1600" dirty="0" smtClean="0">
                <a:latin typeface="Arial"/>
                <a:cs typeface="Arial"/>
              </a:rPr>
              <a:t>Redirecting search queries to multiple indexing servers.</a:t>
            </a:r>
          </a:p>
          <a:p>
            <a:pPr lvl="2"/>
            <a:r>
              <a:rPr lang="en-US" sz="1600" dirty="0" smtClean="0">
                <a:latin typeface="Arial"/>
                <a:cs typeface="Arial"/>
              </a:rPr>
              <a:t>Distributing executable binaries to a group of servers participating Map-Reduce alike cooperative computations</a:t>
            </a:r>
          </a:p>
          <a:p>
            <a:pPr lvl="2"/>
            <a:r>
              <a:rPr lang="en-US" sz="1600" dirty="0" smtClean="0">
                <a:latin typeface="Arial"/>
                <a:cs typeface="Arial"/>
              </a:rPr>
              <a:t>Replicating file chunks in distributed file system </a:t>
            </a:r>
          </a:p>
          <a:p>
            <a:r>
              <a:rPr lang="en-US" sz="2400" b="1" dirty="0" smtClean="0">
                <a:latin typeface="Arial"/>
                <a:cs typeface="Arial"/>
              </a:rPr>
              <a:t>Existing </a:t>
            </a:r>
            <a:r>
              <a:rPr lang="en-US" sz="2400" b="1" dirty="0">
                <a:latin typeface="Arial"/>
                <a:cs typeface="Arial"/>
              </a:rPr>
              <a:t>Solutions</a:t>
            </a:r>
          </a:p>
          <a:p>
            <a:pPr lvl="1"/>
            <a:r>
              <a:rPr lang="en-US" altLang="ko-KR" sz="2000" b="1" dirty="0" smtClean="0">
                <a:solidFill>
                  <a:srgbClr val="0000FF"/>
                </a:solidFill>
                <a:latin typeface="Arial"/>
                <a:cs typeface="Arial"/>
              </a:rPr>
              <a:t>PIM</a:t>
            </a:r>
            <a:r>
              <a:rPr lang="en-US" altLang="ko-KR" sz="2000" dirty="0" smtClean="0">
                <a:latin typeface="Arial"/>
                <a:cs typeface="Arial"/>
              </a:rPr>
              <a:t>: most widely used</a:t>
            </a:r>
          </a:p>
          <a:p>
            <a:pPr lvl="2"/>
            <a:r>
              <a:rPr lang="en-US" altLang="ko-KR" sz="1600" dirty="0" smtClean="0">
                <a:latin typeface="Arial"/>
                <a:cs typeface="Arial"/>
              </a:rPr>
              <a:t>PIM-SM or PIM-SSM : rendezvous point</a:t>
            </a:r>
            <a:endParaRPr lang="en-US" altLang="ko-KR" sz="2400" dirty="0" smtClean="0">
              <a:latin typeface="Arial"/>
              <a:cs typeface="Arial"/>
            </a:endParaRPr>
          </a:p>
          <a:p>
            <a:pPr lvl="1"/>
            <a:r>
              <a:rPr lang="en-US" sz="2000" dirty="0">
                <a:latin typeface="Arial"/>
                <a:cs typeface="Arial"/>
              </a:rPr>
              <a:t>Explicit </a:t>
            </a:r>
            <a:r>
              <a:rPr lang="en-US" sz="2000" b="1" dirty="0">
                <a:solidFill>
                  <a:srgbClr val="0000FF"/>
                </a:solidFill>
                <a:latin typeface="Arial"/>
                <a:cs typeface="Arial"/>
              </a:rPr>
              <a:t>Multi-Unicast</a:t>
            </a:r>
            <a:r>
              <a:rPr lang="en-US" sz="2000" dirty="0">
                <a:latin typeface="Arial"/>
                <a:cs typeface="Arial"/>
              </a:rPr>
              <a:t> (XCAST</a:t>
            </a:r>
            <a:r>
              <a:rPr lang="en-US" sz="2000" dirty="0" smtClean="0">
                <a:latin typeface="Arial"/>
                <a:cs typeface="Arial"/>
              </a:rPr>
              <a:t>)</a:t>
            </a:r>
          </a:p>
          <a:p>
            <a:pPr lvl="2"/>
            <a:r>
              <a:rPr lang="en-US" sz="1600" dirty="0" smtClean="0">
                <a:latin typeface="Arial"/>
                <a:cs typeface="Arial"/>
              </a:rPr>
              <a:t>provides </a:t>
            </a:r>
            <a:r>
              <a:rPr lang="en-US" sz="1600" dirty="0">
                <a:latin typeface="Arial"/>
                <a:cs typeface="Arial"/>
              </a:rPr>
              <a:t>reception </a:t>
            </a:r>
            <a:r>
              <a:rPr lang="en-US" sz="1600" dirty="0" smtClean="0">
                <a:latin typeface="Arial"/>
                <a:cs typeface="Arial"/>
              </a:rPr>
              <a:t>addresses </a:t>
            </a:r>
            <a:r>
              <a:rPr lang="en-US" sz="1600" dirty="0">
                <a:latin typeface="Arial"/>
                <a:cs typeface="Arial"/>
              </a:rPr>
              <a:t>of all destinations with each </a:t>
            </a:r>
            <a:r>
              <a:rPr lang="en-US" sz="1600" dirty="0" smtClean="0">
                <a:latin typeface="Arial"/>
                <a:cs typeface="Arial"/>
              </a:rPr>
              <a:t>packet.</a:t>
            </a:r>
          </a:p>
          <a:p>
            <a:pPr lvl="2"/>
            <a:r>
              <a:rPr lang="en-US" sz="1600" dirty="0" smtClean="0">
                <a:latin typeface="Arial"/>
                <a:cs typeface="Arial"/>
              </a:rPr>
              <a:t>assumes </a:t>
            </a:r>
            <a:r>
              <a:rPr lang="en-US" sz="1600" dirty="0">
                <a:latin typeface="Arial"/>
                <a:cs typeface="Arial"/>
              </a:rPr>
              <a:t>that the stations participating in the communication are known ahead of </a:t>
            </a:r>
            <a:r>
              <a:rPr lang="en-US" sz="1600" dirty="0" smtClean="0">
                <a:latin typeface="Arial"/>
                <a:cs typeface="Arial"/>
              </a:rPr>
              <a:t>time</a:t>
            </a:r>
          </a:p>
          <a:p>
            <a:pPr lvl="3"/>
            <a:r>
              <a:rPr lang="en-US" sz="1600" dirty="0" smtClean="0">
                <a:latin typeface="Arial"/>
                <a:cs typeface="Arial"/>
              </a:rPr>
              <a:t>distribution </a:t>
            </a:r>
            <a:r>
              <a:rPr lang="en-US" sz="1600" dirty="0">
                <a:latin typeface="Arial"/>
                <a:cs typeface="Arial"/>
              </a:rPr>
              <a:t>trees can be generated and resources allocated by network elements in advance of actual data </a:t>
            </a:r>
            <a:r>
              <a:rPr lang="en-US" sz="1600" dirty="0" smtClean="0">
                <a:latin typeface="Arial"/>
                <a:cs typeface="Arial"/>
              </a:rPr>
              <a:t>traffic</a:t>
            </a:r>
          </a:p>
          <a:p>
            <a:pPr lvl="1"/>
            <a:endParaRPr lang="en-US" sz="2000" dirty="0">
              <a:latin typeface="Arial"/>
              <a:cs typeface="Arial"/>
            </a:endParaRPr>
          </a:p>
          <a:p>
            <a:pPr lvl="1"/>
            <a:endParaRPr lang="en-US" altLang="ko-KR" sz="20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1915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69647219-AEBD-43E1-A6EC-FAD9937E9750}" type="slidenum">
              <a:rPr lang="en-US" altLang="ko-KR">
                <a:cs typeface="Arial" pitchFamily="34" charset="0"/>
              </a:rPr>
              <a:pPr/>
              <a:t>42</a:t>
            </a:fld>
            <a:endParaRPr lang="en-US" altLang="ko-KR" sz="1000">
              <a:cs typeface="Arial" pitchFamily="34" charset="0"/>
            </a:endParaRPr>
          </a:p>
        </p:txBody>
      </p:sp>
      <p:sp>
        <p:nvSpPr>
          <p:cNvPr id="1684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32656"/>
            <a:ext cx="8208912" cy="647700"/>
          </a:xfrm>
        </p:spPr>
        <p:txBody>
          <a:bodyPr/>
          <a:lstStyle/>
          <a:p>
            <a:r>
              <a:rPr lang="fr-FR" altLang="ko-KR" dirty="0">
                <a:latin typeface="Arial" pitchFamily="34" charset="0"/>
                <a:cs typeface="Arial" pitchFamily="34" charset="0"/>
              </a:rPr>
              <a:t>Multicast Routing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4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124744"/>
            <a:ext cx="8928992" cy="1219200"/>
          </a:xfrm>
        </p:spPr>
        <p:txBody>
          <a:bodyPr/>
          <a:lstStyle/>
          <a:p>
            <a:r>
              <a:rPr lang="en-US" sz="2400" b="1" dirty="0" smtClean="0">
                <a:latin typeface="Arial"/>
                <a:cs typeface="Arial"/>
              </a:rPr>
              <a:t>Opportunities and challenges</a:t>
            </a:r>
            <a:endParaRPr lang="en-US" sz="2400" b="1" dirty="0">
              <a:latin typeface="Arial"/>
              <a:cs typeface="Arial"/>
            </a:endParaRPr>
          </a:p>
          <a:p>
            <a:pPr lvl="1"/>
            <a:r>
              <a:rPr lang="en-US" sz="2000" dirty="0" smtClean="0">
                <a:latin typeface="Arial"/>
                <a:cs typeface="Arial"/>
              </a:rPr>
              <a:t>Opportunities</a:t>
            </a:r>
          </a:p>
          <a:p>
            <a:pPr lvl="2"/>
            <a:r>
              <a:rPr lang="en-US" sz="1600" dirty="0" smtClean="0">
                <a:latin typeface="Arial"/>
                <a:cs typeface="Arial"/>
              </a:rPr>
              <a:t>Routing within DCN Nodes is with fewer hops and </a:t>
            </a:r>
            <a:r>
              <a:rPr lang="en-US" sz="1600" dirty="0">
                <a:latin typeface="Arial"/>
                <a:cs typeface="Arial"/>
              </a:rPr>
              <a:t>well structured </a:t>
            </a:r>
            <a:r>
              <a:rPr lang="en-US" sz="1600" dirty="0" smtClean="0">
                <a:latin typeface="Arial"/>
                <a:cs typeface="Arial"/>
              </a:rPr>
              <a:t>topology</a:t>
            </a:r>
          </a:p>
          <a:p>
            <a:pPr lvl="1"/>
            <a:r>
              <a:rPr lang="en-US" sz="2000" dirty="0" smtClean="0">
                <a:latin typeface="Arial"/>
                <a:cs typeface="Arial"/>
              </a:rPr>
              <a:t>Challenges</a:t>
            </a:r>
          </a:p>
          <a:p>
            <a:pPr lvl="2"/>
            <a:r>
              <a:rPr lang="en-US" sz="1600" dirty="0" smtClean="0">
                <a:latin typeface="Arial"/>
                <a:cs typeface="Arial"/>
              </a:rPr>
              <a:t>Layer 2/3 switches with much higher link density </a:t>
            </a:r>
            <a:endParaRPr lang="en-US" sz="1600" dirty="0">
              <a:latin typeface="Arial"/>
              <a:cs typeface="Arial"/>
            </a:endParaRPr>
          </a:p>
          <a:p>
            <a:pPr lvl="3"/>
            <a:r>
              <a:rPr lang="en-US" sz="1600" dirty="0" smtClean="0">
                <a:latin typeface="Arial"/>
                <a:cs typeface="Arial"/>
              </a:rPr>
              <a:t>Nodes are not strong/reliable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usually </a:t>
            </a:r>
            <a:r>
              <a:rPr lang="en-US" dirty="0">
                <a:latin typeface="Arial"/>
                <a:cs typeface="Arial"/>
              </a:rPr>
              <a:t>a much larger set of multicasting </a:t>
            </a:r>
            <a:r>
              <a:rPr lang="en-US" dirty="0" smtClean="0">
                <a:latin typeface="Arial"/>
                <a:cs typeface="Arial"/>
              </a:rPr>
              <a:t>groups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packet repair (e.g., with retransmission) </a:t>
            </a:r>
            <a:r>
              <a:rPr lang="en-US" dirty="0">
                <a:latin typeface="Arial"/>
                <a:cs typeface="Arial"/>
              </a:rPr>
              <a:t>in multicasting </a:t>
            </a:r>
            <a:r>
              <a:rPr lang="en-US" dirty="0" smtClean="0">
                <a:latin typeface="Arial"/>
                <a:cs typeface="Arial"/>
              </a:rPr>
              <a:t>incur </a:t>
            </a:r>
            <a:r>
              <a:rPr lang="en-US" dirty="0">
                <a:latin typeface="Arial"/>
                <a:cs typeface="Arial"/>
              </a:rPr>
              <a:t>much higher </a:t>
            </a:r>
            <a:r>
              <a:rPr lang="en-US" dirty="0" smtClean="0">
                <a:latin typeface="Arial"/>
                <a:cs typeface="Arial"/>
              </a:rPr>
              <a:t>overhead &lt;= </a:t>
            </a:r>
            <a:r>
              <a:rPr lang="en-US" dirty="0" err="1" smtClean="0">
                <a:latin typeface="Arial"/>
                <a:cs typeface="Arial"/>
              </a:rPr>
              <a:t>ack</a:t>
            </a:r>
            <a:r>
              <a:rPr lang="en-US" dirty="0" smtClean="0">
                <a:latin typeface="Arial"/>
                <a:cs typeface="Arial"/>
              </a:rPr>
              <a:t> implosion or explosion, retransmission to selected nodes..</a:t>
            </a:r>
            <a:endParaRPr lang="en-US" dirty="0">
              <a:latin typeface="Arial"/>
              <a:cs typeface="Arial"/>
            </a:endParaRPr>
          </a:p>
          <a:p>
            <a:r>
              <a:rPr lang="en-US" sz="2400" b="1" dirty="0" smtClean="0">
                <a:latin typeface="Arial"/>
                <a:cs typeface="Arial"/>
              </a:rPr>
              <a:t>Design Guidelines</a:t>
            </a:r>
            <a:endParaRPr lang="en-US" sz="2400" b="1" dirty="0">
              <a:latin typeface="Arial"/>
              <a:cs typeface="Arial"/>
            </a:endParaRPr>
          </a:p>
          <a:p>
            <a:pPr lvl="1"/>
            <a:r>
              <a:rPr lang="en-US" sz="2000" dirty="0" smtClean="0">
                <a:latin typeface="Arial"/>
                <a:cs typeface="Arial"/>
              </a:rPr>
              <a:t>“</a:t>
            </a:r>
            <a:r>
              <a:rPr lang="en-US" sz="2000" dirty="0">
                <a:latin typeface="Arial"/>
                <a:cs typeface="Arial"/>
              </a:rPr>
              <a:t>in-switch </a:t>
            </a:r>
            <a:r>
              <a:rPr lang="en-US" sz="2000" b="1" dirty="0">
                <a:solidFill>
                  <a:srgbClr val="0000FF"/>
                </a:solidFill>
                <a:latin typeface="Arial"/>
                <a:cs typeface="Arial"/>
              </a:rPr>
              <a:t>bloom filters</a:t>
            </a:r>
            <a:r>
              <a:rPr lang="en-US" sz="2000" dirty="0">
                <a:latin typeface="Arial"/>
                <a:cs typeface="Arial"/>
              </a:rPr>
              <a:t>” or “in-packet bloom filters” or the </a:t>
            </a:r>
            <a:r>
              <a:rPr lang="en-US" sz="2000" dirty="0" smtClean="0">
                <a:latin typeface="Arial"/>
                <a:cs typeface="Arial"/>
              </a:rPr>
              <a:t>combination</a:t>
            </a:r>
            <a:endParaRPr lang="en-US" sz="2000" dirty="0">
              <a:latin typeface="Arial"/>
              <a:cs typeface="Arial"/>
            </a:endParaRPr>
          </a:p>
          <a:p>
            <a:pPr lvl="2"/>
            <a:r>
              <a:rPr lang="en-US" sz="1600" dirty="0" smtClean="0">
                <a:latin typeface="Arial"/>
                <a:cs typeface="Arial"/>
              </a:rPr>
              <a:t>As a multicast group membership query mechanism on the switches/routers</a:t>
            </a:r>
          </a:p>
          <a:p>
            <a:pPr lvl="2"/>
            <a:r>
              <a:rPr lang="en-US" sz="1600" dirty="0" smtClean="0">
                <a:latin typeface="Arial"/>
                <a:cs typeface="Arial"/>
              </a:rPr>
              <a:t>Switches determine how to forward/replicate=&gt;no need of big multicast routing table</a:t>
            </a:r>
          </a:p>
          <a:p>
            <a:pPr lvl="1"/>
            <a:r>
              <a:rPr lang="en-US" sz="2000" dirty="0" smtClean="0">
                <a:latin typeface="Arial"/>
                <a:cs typeface="Arial"/>
              </a:rPr>
              <a:t>Packet repair</a:t>
            </a:r>
          </a:p>
          <a:p>
            <a:pPr lvl="2"/>
            <a:r>
              <a:rPr lang="en-US" sz="1600" dirty="0">
                <a:latin typeface="Arial"/>
                <a:cs typeface="Arial"/>
              </a:rPr>
              <a:t>T</a:t>
            </a:r>
            <a:r>
              <a:rPr lang="en-US" sz="1600" dirty="0" smtClean="0">
                <a:latin typeface="Arial"/>
                <a:cs typeface="Arial"/>
              </a:rPr>
              <a:t>he </a:t>
            </a:r>
            <a:r>
              <a:rPr lang="en-US" sz="1600" dirty="0">
                <a:latin typeface="Arial"/>
                <a:cs typeface="Arial"/>
              </a:rPr>
              <a:t>p2p packet fix/retransmission </a:t>
            </a:r>
            <a:r>
              <a:rPr lang="en-US" sz="1600" dirty="0" smtClean="0">
                <a:latin typeface="Arial"/>
                <a:cs typeface="Arial"/>
              </a:rPr>
              <a:t>mechanism</a:t>
            </a:r>
          </a:p>
          <a:p>
            <a:pPr lvl="2"/>
            <a:r>
              <a:rPr lang="en-US" sz="1600" dirty="0" smtClean="0">
                <a:latin typeface="Arial"/>
                <a:cs typeface="Arial"/>
              </a:rPr>
              <a:t>To releases </a:t>
            </a:r>
            <a:r>
              <a:rPr lang="en-US" sz="1600" dirty="0">
                <a:latin typeface="Arial"/>
                <a:cs typeface="Arial"/>
              </a:rPr>
              <a:t>the source node from handling numerous </a:t>
            </a:r>
            <a:r>
              <a:rPr lang="en-US" sz="1600" dirty="0" smtClean="0">
                <a:latin typeface="Arial"/>
                <a:cs typeface="Arial"/>
              </a:rPr>
              <a:t>retransmission</a:t>
            </a:r>
            <a:endParaRPr lang="en-US" sz="1600" dirty="0">
              <a:latin typeface="Arial"/>
              <a:cs typeface="Arial"/>
            </a:endParaRPr>
          </a:p>
          <a:p>
            <a:pPr lvl="1"/>
            <a:endParaRPr lang="en-US" sz="2000" dirty="0">
              <a:latin typeface="Arial"/>
              <a:cs typeface="Arial"/>
            </a:endParaRPr>
          </a:p>
          <a:p>
            <a:pPr lvl="1"/>
            <a:endParaRPr lang="en-US" sz="2000" dirty="0">
              <a:latin typeface="Arial"/>
              <a:cs typeface="Arial"/>
            </a:endParaRPr>
          </a:p>
          <a:p>
            <a:pPr lvl="1"/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2414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69647219-AEBD-43E1-A6EC-FAD9937E9750}" type="slidenum">
              <a:rPr lang="en-US" altLang="ko-KR">
                <a:cs typeface="Arial" pitchFamily="34" charset="0"/>
              </a:rPr>
              <a:pPr/>
              <a:t>43</a:t>
            </a:fld>
            <a:endParaRPr lang="en-US" altLang="ko-KR" sz="1000" dirty="0">
              <a:cs typeface="Arial" pitchFamily="34" charset="0"/>
            </a:endParaRPr>
          </a:p>
        </p:txBody>
      </p:sp>
      <p:sp>
        <p:nvSpPr>
          <p:cNvPr id="1684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32656"/>
            <a:ext cx="8208912" cy="647700"/>
          </a:xfrm>
        </p:spPr>
        <p:txBody>
          <a:bodyPr/>
          <a:lstStyle/>
          <a:p>
            <a:r>
              <a:rPr lang="fr-FR" altLang="ko-KR" dirty="0">
                <a:latin typeface="Arial" pitchFamily="34" charset="0"/>
                <a:cs typeface="Arial" pitchFamily="34" charset="0"/>
              </a:rPr>
              <a:t>Routing </a:t>
            </a:r>
            <a:r>
              <a:rPr lang="fr-FR" altLang="ko-KR" dirty="0" smtClean="0">
                <a:latin typeface="Arial" pitchFamily="34" charset="0"/>
                <a:cs typeface="Arial" pitchFamily="34" charset="0"/>
              </a:rPr>
              <a:t>Security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4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268760"/>
            <a:ext cx="8856984" cy="5184576"/>
          </a:xfrm>
        </p:spPr>
        <p:txBody>
          <a:bodyPr/>
          <a:lstStyle/>
          <a:p>
            <a:r>
              <a:rPr lang="en-US" sz="2400" b="1" dirty="0" smtClean="0">
                <a:latin typeface="Arial"/>
                <a:cs typeface="Arial"/>
              </a:rPr>
              <a:t>Motivations</a:t>
            </a:r>
            <a:endParaRPr lang="en-US" sz="2400" b="1" dirty="0">
              <a:latin typeface="Arial"/>
              <a:cs typeface="Arial"/>
            </a:endParaRPr>
          </a:p>
          <a:p>
            <a:pPr lvl="1"/>
            <a:r>
              <a:rPr lang="en-US" sz="2000" dirty="0" smtClean="0">
                <a:latin typeface="Arial"/>
                <a:cs typeface="Arial"/>
              </a:rPr>
              <a:t>Protecting topology discovery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Learn genuine topology to perform path selection</a:t>
            </a:r>
          </a:p>
          <a:p>
            <a:pPr lvl="1"/>
            <a:r>
              <a:rPr lang="en-US" sz="2000" dirty="0" smtClean="0">
                <a:latin typeface="Arial"/>
                <a:cs typeface="Arial"/>
              </a:rPr>
              <a:t>Data plane security</a:t>
            </a:r>
          </a:p>
          <a:p>
            <a:pPr lvl="1"/>
            <a:r>
              <a:rPr lang="en-US" sz="2000" dirty="0">
                <a:latin typeface="Arial"/>
                <a:cs typeface="Arial"/>
              </a:rPr>
              <a:t>Short flow life and high routing </a:t>
            </a:r>
            <a:r>
              <a:rPr lang="en-US" sz="2000" dirty="0" smtClean="0">
                <a:latin typeface="Arial"/>
                <a:cs typeface="Arial"/>
              </a:rPr>
              <a:t>agility </a:t>
            </a:r>
          </a:p>
          <a:p>
            <a:r>
              <a:rPr lang="en-US" sz="2400" b="1" dirty="0" smtClean="0">
                <a:latin typeface="Arial"/>
                <a:cs typeface="Arial"/>
              </a:rPr>
              <a:t>Existing </a:t>
            </a:r>
            <a:r>
              <a:rPr lang="en-US" sz="2400" b="1" dirty="0">
                <a:latin typeface="Arial"/>
                <a:cs typeface="Arial"/>
              </a:rPr>
              <a:t>Solutions</a:t>
            </a:r>
          </a:p>
          <a:p>
            <a:pPr lvl="1"/>
            <a:r>
              <a:rPr lang="en-US" sz="2000" dirty="0">
                <a:latin typeface="Arial"/>
                <a:cs typeface="Arial"/>
              </a:rPr>
              <a:t>C</a:t>
            </a:r>
            <a:r>
              <a:rPr lang="en-US" sz="2000" dirty="0" smtClean="0">
                <a:latin typeface="Arial"/>
                <a:cs typeface="Arial"/>
              </a:rPr>
              <a:t>ontrol </a:t>
            </a:r>
            <a:r>
              <a:rPr lang="en-US" sz="2000" dirty="0">
                <a:latin typeface="Arial"/>
                <a:cs typeface="Arial"/>
              </a:rPr>
              <a:t>plane topology discovery tightly coupled with well-defined </a:t>
            </a:r>
            <a:r>
              <a:rPr lang="en-US" sz="2000" dirty="0" smtClean="0">
                <a:latin typeface="Arial"/>
                <a:cs typeface="Arial"/>
              </a:rPr>
              <a:t>physical </a:t>
            </a:r>
            <a:r>
              <a:rPr lang="en-US" sz="2000" dirty="0">
                <a:latin typeface="Arial"/>
                <a:cs typeface="Arial"/>
              </a:rPr>
              <a:t>topologies. </a:t>
            </a:r>
            <a:endParaRPr lang="en-US" sz="2000" dirty="0" smtClean="0">
              <a:latin typeface="Arial"/>
              <a:cs typeface="Arial"/>
            </a:endParaRPr>
          </a:p>
          <a:p>
            <a:pPr lvl="1"/>
            <a:r>
              <a:rPr lang="en-US" sz="2000" dirty="0" smtClean="0">
                <a:latin typeface="Arial"/>
                <a:cs typeface="Arial"/>
              </a:rPr>
              <a:t>For </a:t>
            </a:r>
            <a:r>
              <a:rPr lang="en-US" sz="2000" dirty="0">
                <a:latin typeface="Arial"/>
                <a:cs typeface="Arial"/>
              </a:rPr>
              <a:t>data-plane security,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most 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existing mechanisms require a long flow duration over the same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path &lt;= DCN short flow life</a:t>
            </a:r>
          </a:p>
          <a:p>
            <a:pPr lvl="2"/>
            <a:r>
              <a:rPr lang="en-US" dirty="0">
                <a:latin typeface="Arial"/>
                <a:cs typeface="Arial"/>
              </a:rPr>
              <a:t>R</a:t>
            </a:r>
            <a:r>
              <a:rPr lang="en-US" dirty="0" smtClean="0">
                <a:latin typeface="Arial"/>
                <a:cs typeface="Arial"/>
              </a:rPr>
              <a:t>ecent </a:t>
            </a:r>
            <a:r>
              <a:rPr lang="en-US" dirty="0">
                <a:latin typeface="Arial"/>
                <a:cs typeface="Arial"/>
              </a:rPr>
              <a:t>secure and relatively light-weight protocols </a:t>
            </a:r>
            <a:r>
              <a:rPr lang="en-US" dirty="0" smtClean="0">
                <a:latin typeface="Arial"/>
                <a:cs typeface="Arial"/>
              </a:rPr>
              <a:t>leverage </a:t>
            </a:r>
            <a:r>
              <a:rPr lang="en-US" i="1" dirty="0">
                <a:latin typeface="Arial"/>
                <a:cs typeface="Arial"/>
              </a:rPr>
              <a:t>low-rate packet sampling </a:t>
            </a:r>
            <a:r>
              <a:rPr lang="en-US" dirty="0">
                <a:latin typeface="Arial"/>
                <a:cs typeface="Arial"/>
              </a:rPr>
              <a:t>or </a:t>
            </a:r>
            <a:r>
              <a:rPr lang="en-US" i="1" dirty="0">
                <a:latin typeface="Arial"/>
                <a:cs typeface="Arial"/>
              </a:rPr>
              <a:t>approximate flow finger- printing </a:t>
            </a:r>
            <a:r>
              <a:rPr lang="en-US" dirty="0">
                <a:latin typeface="Arial"/>
                <a:cs typeface="Arial"/>
              </a:rPr>
              <a:t>to prevent packet modification </a:t>
            </a:r>
            <a:r>
              <a:rPr lang="en-US" dirty="0" smtClean="0">
                <a:latin typeface="Arial"/>
                <a:cs typeface="Arial"/>
              </a:rPr>
              <a:t>attacks.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Still it requires long detection delays </a:t>
            </a:r>
          </a:p>
          <a:p>
            <a:pPr lvl="2"/>
            <a:endParaRPr lang="fr-FR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3495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69647219-AEBD-43E1-A6EC-FAD9937E9750}" type="slidenum">
              <a:rPr lang="en-US" altLang="ko-KR">
                <a:cs typeface="Arial" pitchFamily="34" charset="0"/>
              </a:rPr>
              <a:pPr/>
              <a:t>44</a:t>
            </a:fld>
            <a:endParaRPr lang="en-US" altLang="ko-KR" sz="1000">
              <a:cs typeface="Arial" pitchFamily="34" charset="0"/>
            </a:endParaRPr>
          </a:p>
        </p:txBody>
      </p:sp>
      <p:sp>
        <p:nvSpPr>
          <p:cNvPr id="1684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32656"/>
            <a:ext cx="8208912" cy="647700"/>
          </a:xfrm>
        </p:spPr>
        <p:txBody>
          <a:bodyPr/>
          <a:lstStyle/>
          <a:p>
            <a:r>
              <a:rPr lang="fr-FR" altLang="ko-KR" dirty="0">
                <a:latin typeface="Arial" pitchFamily="34" charset="0"/>
                <a:cs typeface="Arial" pitchFamily="34" charset="0"/>
              </a:rPr>
              <a:t>Routing </a:t>
            </a:r>
            <a:r>
              <a:rPr lang="fr-FR" altLang="ko-KR" dirty="0" smtClean="0">
                <a:latin typeface="Arial" pitchFamily="34" charset="0"/>
                <a:cs typeface="Arial" pitchFamily="34" charset="0"/>
              </a:rPr>
              <a:t>Security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4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268760"/>
            <a:ext cx="8763000" cy="1219200"/>
          </a:xfrm>
        </p:spPr>
        <p:txBody>
          <a:bodyPr/>
          <a:lstStyle/>
          <a:p>
            <a:r>
              <a:rPr lang="en-US" sz="2400" b="1" dirty="0" smtClean="0">
                <a:latin typeface="Arial"/>
                <a:cs typeface="Arial"/>
              </a:rPr>
              <a:t>Challenges</a:t>
            </a:r>
            <a:endParaRPr lang="en-US" sz="2400" b="1" dirty="0">
              <a:latin typeface="Arial"/>
              <a:cs typeface="Arial"/>
            </a:endParaRPr>
          </a:p>
          <a:p>
            <a:pPr lvl="1"/>
            <a:r>
              <a:rPr lang="en-US" sz="2000" dirty="0">
                <a:latin typeface="Arial"/>
                <a:cs typeface="Arial"/>
              </a:rPr>
              <a:t>F</a:t>
            </a:r>
            <a:r>
              <a:rPr lang="en-US" sz="2000" dirty="0" smtClean="0">
                <a:latin typeface="Arial"/>
                <a:cs typeface="Arial"/>
              </a:rPr>
              <a:t>undamental </a:t>
            </a:r>
            <a:r>
              <a:rPr lang="en-US" sz="2000" dirty="0">
                <a:latin typeface="Arial"/>
                <a:cs typeface="Arial"/>
              </a:rPr>
              <a:t>trade-off between flexibility and </a:t>
            </a:r>
            <a:r>
              <a:rPr lang="en-US" sz="2000" dirty="0" smtClean="0">
                <a:latin typeface="Arial"/>
                <a:cs typeface="Arial"/>
              </a:rPr>
              <a:t>security</a:t>
            </a:r>
          </a:p>
          <a:p>
            <a:pPr lvl="1"/>
            <a:r>
              <a:rPr lang="en-US" sz="2000" dirty="0">
                <a:latin typeface="Arial"/>
                <a:cs typeface="Arial"/>
              </a:rPr>
              <a:t>E</a:t>
            </a:r>
            <a:r>
              <a:rPr lang="en-US" sz="2000" dirty="0" smtClean="0">
                <a:latin typeface="Arial"/>
                <a:cs typeface="Arial"/>
              </a:rPr>
              <a:t>xisting </a:t>
            </a:r>
            <a:r>
              <a:rPr lang="en-US" sz="2000" dirty="0">
                <a:latin typeface="Arial"/>
                <a:cs typeface="Arial"/>
              </a:rPr>
              <a:t>secure data-plane protocols require a source node to know the exact path being </a:t>
            </a:r>
            <a:r>
              <a:rPr lang="en-US" sz="2000" dirty="0" smtClean="0">
                <a:latin typeface="Arial"/>
                <a:cs typeface="Arial"/>
              </a:rPr>
              <a:t>used for monitoring and detection </a:t>
            </a:r>
          </a:p>
          <a:p>
            <a:pPr lvl="1"/>
            <a:r>
              <a:rPr lang="en-US" sz="2000" dirty="0">
                <a:latin typeface="Arial"/>
                <a:cs typeface="Arial"/>
              </a:rPr>
              <a:t>R</a:t>
            </a:r>
            <a:r>
              <a:rPr lang="en-US" sz="2000" dirty="0" smtClean="0">
                <a:latin typeface="Arial"/>
                <a:cs typeface="Arial"/>
              </a:rPr>
              <a:t>equire </a:t>
            </a:r>
            <a:r>
              <a:rPr lang="en-US" sz="2000" dirty="0">
                <a:latin typeface="Arial"/>
                <a:cs typeface="Arial"/>
              </a:rPr>
              <a:t>paths to be stable over a long period, which is an unrealistic assumption for DCNs. </a:t>
            </a:r>
          </a:p>
          <a:p>
            <a:r>
              <a:rPr lang="en-US" sz="2400" b="1" dirty="0" smtClean="0">
                <a:latin typeface="Arial"/>
                <a:cs typeface="Arial"/>
              </a:rPr>
              <a:t>Design guidelines</a:t>
            </a:r>
            <a:endParaRPr lang="en-US" sz="2400" b="1" dirty="0">
              <a:latin typeface="Arial"/>
              <a:cs typeface="Arial"/>
            </a:endParaRPr>
          </a:p>
          <a:p>
            <a:pPr lvl="1"/>
            <a:r>
              <a:rPr lang="en-US" sz="2000" dirty="0" smtClean="0">
                <a:latin typeface="Arial"/>
                <a:cs typeface="Arial"/>
              </a:rPr>
              <a:t>should </a:t>
            </a:r>
            <a:r>
              <a:rPr lang="en-US" sz="2000" dirty="0">
                <a:latin typeface="Arial"/>
                <a:cs typeface="Arial"/>
              </a:rPr>
              <a:t>be tailored for the new (and </a:t>
            </a:r>
            <a:r>
              <a:rPr lang="en-US" sz="2000" dirty="0" smtClean="0">
                <a:latin typeface="Arial"/>
                <a:cs typeface="Arial"/>
              </a:rPr>
              <a:t>somewhat </a:t>
            </a:r>
            <a:r>
              <a:rPr lang="en-US" sz="2000" dirty="0">
                <a:latin typeface="Arial"/>
                <a:cs typeface="Arial"/>
              </a:rPr>
              <a:t>simplified) attacker model, especially for the control plane</a:t>
            </a:r>
            <a:r>
              <a:rPr lang="en-US" sz="2000" dirty="0" smtClean="0">
                <a:latin typeface="Arial"/>
                <a:cs typeface="Arial"/>
              </a:rPr>
              <a:t>.</a:t>
            </a:r>
          </a:p>
          <a:p>
            <a:pPr lvl="1"/>
            <a:r>
              <a:rPr lang="en-US" sz="2000" dirty="0" smtClean="0">
                <a:latin typeface="Arial"/>
                <a:cs typeface="Arial"/>
              </a:rPr>
              <a:t>should </a:t>
            </a:r>
            <a:r>
              <a:rPr lang="en-US" sz="2000" dirty="0">
                <a:latin typeface="Arial"/>
                <a:cs typeface="Arial"/>
              </a:rPr>
              <a:t>be </a:t>
            </a:r>
            <a:r>
              <a:rPr lang="en-US" sz="2000" i="1" dirty="0">
                <a:solidFill>
                  <a:srgbClr val="0000FF"/>
                </a:solidFill>
                <a:latin typeface="Arial"/>
                <a:cs typeface="Arial"/>
              </a:rPr>
              <a:t>stateless </a:t>
            </a:r>
            <a:r>
              <a:rPr lang="en-US" sz="2000" dirty="0">
                <a:latin typeface="Arial"/>
                <a:cs typeface="Arial"/>
              </a:rPr>
              <a:t>at the core switches to reduce the protocol overhead irrespective of the number of active flows, </a:t>
            </a:r>
            <a:endParaRPr lang="en-US" sz="2000" dirty="0" smtClean="0">
              <a:latin typeface="Arial"/>
              <a:cs typeface="Arial"/>
            </a:endParaRPr>
          </a:p>
          <a:p>
            <a:pPr lvl="1"/>
            <a:r>
              <a:rPr lang="en-US" sz="2000" dirty="0" smtClean="0">
                <a:latin typeface="Arial"/>
                <a:cs typeface="Arial"/>
              </a:rPr>
              <a:t>should </a:t>
            </a:r>
            <a:r>
              <a:rPr lang="en-US" sz="2000" dirty="0">
                <a:latin typeface="Arial"/>
                <a:cs typeface="Arial"/>
              </a:rPr>
              <a:t>be </a:t>
            </a:r>
            <a:r>
              <a:rPr lang="en-US" sz="2000" i="1" dirty="0">
                <a:latin typeface="Arial"/>
                <a:cs typeface="Arial"/>
              </a:rPr>
              <a:t>path-</a:t>
            </a:r>
            <a:r>
              <a:rPr lang="en-US" sz="2000" i="1" dirty="0" smtClean="0">
                <a:latin typeface="Arial"/>
                <a:cs typeface="Arial"/>
              </a:rPr>
              <a:t>oblivious</a:t>
            </a:r>
            <a:endParaRPr lang="en-US" sz="2000" dirty="0" smtClean="0">
              <a:latin typeface="Arial"/>
              <a:cs typeface="Arial"/>
            </a:endParaRPr>
          </a:p>
          <a:p>
            <a:pPr lvl="2"/>
            <a:r>
              <a:rPr lang="en-US" dirty="0" smtClean="0">
                <a:latin typeface="Arial"/>
                <a:cs typeface="Arial"/>
              </a:rPr>
              <a:t>should </a:t>
            </a:r>
            <a:r>
              <a:rPr lang="en-US" dirty="0">
                <a:latin typeface="Arial"/>
                <a:cs typeface="Arial"/>
              </a:rPr>
              <a:t>not require the source node to know </a:t>
            </a:r>
            <a:r>
              <a:rPr lang="en-US" dirty="0" smtClean="0">
                <a:latin typeface="Arial"/>
                <a:cs typeface="Arial"/>
              </a:rPr>
              <a:t>exact path due </a:t>
            </a:r>
            <a:r>
              <a:rPr lang="en-US" dirty="0">
                <a:latin typeface="Arial"/>
                <a:cs typeface="Arial"/>
              </a:rPr>
              <a:t>to the existence of dynamic multipath load balancing</a:t>
            </a:r>
            <a:r>
              <a:rPr lang="en-US" dirty="0" smtClean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247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A84B6B43-2C72-418A-AB88-3070B97BEBFA}" type="slidenum">
              <a:rPr lang="en-US" altLang="ko-KR">
                <a:cs typeface="Arial" pitchFamily="34" charset="0"/>
              </a:rPr>
              <a:pPr/>
              <a:t>45</a:t>
            </a:fld>
            <a:endParaRPr lang="en-US" altLang="ko-KR" sz="1000" dirty="0">
              <a:cs typeface="Arial" pitchFamily="34" charset="0"/>
            </a:endParaRPr>
          </a:p>
        </p:txBody>
      </p:sp>
      <p:sp>
        <p:nvSpPr>
          <p:cNvPr id="168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400050"/>
            <a:ext cx="8137525" cy="647700"/>
          </a:xfrm>
        </p:spPr>
        <p:txBody>
          <a:bodyPr/>
          <a:lstStyle/>
          <a:p>
            <a:pPr lvl="1"/>
            <a:r>
              <a:rPr lang="fr-FR" altLang="ko-KR" dirty="0" smtClean="0">
                <a:latin typeface="Arial" pitchFamily="34" charset="0"/>
                <a:cs typeface="Arial" pitchFamily="34" charset="0"/>
              </a:rPr>
              <a:t>Facebook’s DCN Architecture</a:t>
            </a:r>
            <a:endParaRPr lang="fr-FR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95400"/>
            <a:ext cx="8763000" cy="1219200"/>
          </a:xfrm>
        </p:spPr>
        <p:txBody>
          <a:bodyPr/>
          <a:lstStyle/>
          <a:p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Each rack contains a rack switch(RSW) with up to 44 10G downlinks and 4 or 8 10G uplinks, one to each cluster switch(CSW)</a:t>
            </a:r>
          </a:p>
          <a:p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Each CSW has four 40G 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uplinks (10G×4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), one to each of four “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FatCat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” aggregation 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switches.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The four CSWs in 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each cluster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are connected in an 80G protection ring (10G×8) 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he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four FC switches are connected in a 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160G </a:t>
            </a:r>
            <a:r>
              <a:rPr lang="fr-FR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protection </a:t>
            </a:r>
            <a:r>
              <a:rPr lang="fr-FR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ring (10G×16</a:t>
            </a:r>
            <a:r>
              <a:rPr lang="fr-FR" altLang="ko-KR" sz="1800" dirty="0"/>
              <a:t>).</a:t>
            </a:r>
            <a:endParaRPr lang="en-US" altLang="ko-KR" sz="1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645024"/>
            <a:ext cx="6886075" cy="254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429000"/>
            <a:ext cx="2242405" cy="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56017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A84B6B43-2C72-418A-AB88-3070B97BEBFA}" type="slidenum">
              <a:rPr lang="en-US" altLang="ko-KR">
                <a:cs typeface="Arial" pitchFamily="34" charset="0"/>
              </a:rPr>
              <a:pPr/>
              <a:t>46</a:t>
            </a:fld>
            <a:endParaRPr lang="en-US" altLang="ko-KR" sz="1000" dirty="0">
              <a:cs typeface="Arial" pitchFamily="34" charset="0"/>
            </a:endParaRPr>
          </a:p>
        </p:txBody>
      </p:sp>
      <p:sp>
        <p:nvSpPr>
          <p:cNvPr id="168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400050"/>
            <a:ext cx="8137525" cy="647700"/>
          </a:xfrm>
        </p:spPr>
        <p:txBody>
          <a:bodyPr/>
          <a:lstStyle/>
          <a:p>
            <a:pPr lvl="1"/>
            <a:r>
              <a:rPr lang="fr-FR" altLang="ko-KR" dirty="0" smtClean="0">
                <a:latin typeface="Arial" pitchFamily="34" charset="0"/>
                <a:cs typeface="Arial" pitchFamily="34" charset="0"/>
              </a:rPr>
              <a:t>Software Defined Data Center </a:t>
            </a:r>
            <a:endParaRPr lang="fr-FR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95400"/>
            <a:ext cx="8763000" cy="1219200"/>
          </a:xfrm>
        </p:spPr>
        <p:txBody>
          <a:bodyPr/>
          <a:lstStyle/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Virtual Data Center: </a:t>
            </a:r>
            <a:r>
              <a:rPr lang="fr-FR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VMware vCloud Suite</a:t>
            </a:r>
            <a:endParaRPr lang="en-US" altLang="ko-KR" sz="20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All infrastructure is </a:t>
            </a:r>
            <a:r>
              <a:rPr lang="en-US" altLang="ko-KR" sz="20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virtualized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 and delivered </a:t>
            </a:r>
            <a:r>
              <a:rPr lang="en-US" altLang="ko-KR" sz="20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as a service.</a:t>
            </a:r>
          </a:p>
          <a:p>
            <a:pPr lvl="2"/>
            <a:r>
              <a:rPr lang="en-US" altLang="ko-KR" dirty="0" smtClean="0">
                <a:latin typeface="Arial" pitchFamily="34" charset="0"/>
                <a:cs typeface="Arial" pitchFamily="34" charset="0"/>
              </a:rPr>
              <a:t>Network </a:t>
            </a:r>
            <a:r>
              <a:rPr lang="fr-FR" altLang="ko-KR" dirty="0" smtClean="0">
                <a:latin typeface="Arial" pitchFamily="34" charset="0"/>
                <a:cs typeface="Arial" pitchFamily="34" charset="0"/>
              </a:rPr>
              <a:t>virtualization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, server </a:t>
            </a:r>
            <a:r>
              <a:rPr lang="fr-FR" altLang="ko-KR" dirty="0">
                <a:latin typeface="Arial" pitchFamily="34" charset="0"/>
                <a:cs typeface="Arial" pitchFamily="34" charset="0"/>
              </a:rPr>
              <a:t>virtualization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, storage </a:t>
            </a:r>
            <a:r>
              <a:rPr lang="fr-FR" altLang="ko-KR" dirty="0" smtClean="0">
                <a:latin typeface="Arial" pitchFamily="34" charset="0"/>
                <a:cs typeface="Arial" pitchFamily="34" charset="0"/>
              </a:rPr>
              <a:t>virtualization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,…</a:t>
            </a:r>
          </a:p>
          <a:p>
            <a:endParaRPr lang="en-US" altLang="ko-KR" sz="1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2642914"/>
            <a:ext cx="5760641" cy="347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79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A84B6B43-2C72-418A-AB88-3070B97BEBFA}" type="slidenum">
              <a:rPr lang="en-US" altLang="ko-KR">
                <a:cs typeface="Arial" pitchFamily="34" charset="0"/>
              </a:rPr>
              <a:pPr/>
              <a:t>47</a:t>
            </a:fld>
            <a:endParaRPr lang="en-US" altLang="ko-KR" sz="1000" dirty="0">
              <a:cs typeface="Arial" pitchFamily="34" charset="0"/>
            </a:endParaRPr>
          </a:p>
        </p:txBody>
      </p:sp>
      <p:sp>
        <p:nvSpPr>
          <p:cNvPr id="168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400050"/>
            <a:ext cx="8137525" cy="647700"/>
          </a:xfrm>
        </p:spPr>
        <p:txBody>
          <a:bodyPr/>
          <a:lstStyle/>
          <a:p>
            <a:pPr lvl="1"/>
            <a:r>
              <a:rPr lang="fr-FR" altLang="ko-KR" dirty="0" smtClean="0">
                <a:latin typeface="Arial" pitchFamily="34" charset="0"/>
                <a:cs typeface="Arial" pitchFamily="34" charset="0"/>
              </a:rPr>
              <a:t>Software Defined Data Center </a:t>
            </a:r>
            <a:endParaRPr lang="fr-FR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95400"/>
            <a:ext cx="8884096" cy="1219200"/>
          </a:xfrm>
        </p:spPr>
        <p:txBody>
          <a:bodyPr/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itchFamily="34" charset="0"/>
              </a:rPr>
              <a:t>Software Defined Networking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n-demand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, programmatic creation of tens of thousands of isolated virtual networks with the simplicity and operational ease of creating and managing virtual machines.</a:t>
            </a:r>
            <a:endParaRPr lang="en-US" altLang="ko-KR" sz="16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4" name="Picture 4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708920"/>
            <a:ext cx="5616624" cy="401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1129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69647219-AEBD-43E1-A6EC-FAD9937E9750}" type="slidenum">
              <a:rPr lang="en-US" altLang="ko-KR">
                <a:cs typeface="Arial" pitchFamily="34" charset="0"/>
              </a:rPr>
              <a:pPr/>
              <a:t>48</a:t>
            </a:fld>
            <a:endParaRPr lang="en-US" altLang="ko-KR" sz="1000" dirty="0">
              <a:cs typeface="Arial" pitchFamily="34" charset="0"/>
            </a:endParaRPr>
          </a:p>
        </p:txBody>
      </p:sp>
      <p:sp>
        <p:nvSpPr>
          <p:cNvPr id="1684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32656"/>
            <a:ext cx="8208912" cy="647700"/>
          </a:xfrm>
        </p:spPr>
        <p:txBody>
          <a:bodyPr/>
          <a:lstStyle/>
          <a:p>
            <a:r>
              <a:rPr lang="fr-FR" altLang="ko-KR" dirty="0" smtClean="0">
                <a:latin typeface="Arial" pitchFamily="34" charset="0"/>
                <a:cs typeface="Arial" pitchFamily="34" charset="0"/>
              </a:rPr>
              <a:t>References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4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268760"/>
            <a:ext cx="8856984" cy="1219200"/>
          </a:xfrm>
        </p:spPr>
        <p:txBody>
          <a:bodyPr/>
          <a:lstStyle/>
          <a:p>
            <a:r>
              <a:rPr lang="en-US" sz="2400" dirty="0" smtClean="0">
                <a:latin typeface="Arial"/>
                <a:cs typeface="Arial"/>
              </a:rPr>
              <a:t>Kai Chen et al., “Survey on Routing in Data Centers: Insights and Future Directions”, IEEE Networks, July/August 2011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2310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슬라이드 번호 개체 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00875" y="6240463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fld id="{CB82EB17-A493-4172-BAEC-358922DB6ECA}" type="slidenum">
              <a:rPr lang="en-US" altLang="ko-KR" sz="1200">
                <a:solidFill>
                  <a:srgbClr val="898989"/>
                </a:solidFill>
              </a:rPr>
              <a:pPr/>
              <a:t>49</a:t>
            </a:fld>
            <a:endParaRPr lang="en-US" altLang="ko-KR" sz="1000" dirty="0">
              <a:solidFill>
                <a:srgbClr val="898989"/>
              </a:solidFill>
            </a:endParaRP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496" y="1268760"/>
            <a:ext cx="8964488" cy="4824165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altLang="ko-KR" sz="1800" dirty="0" smtClean="0"/>
              <a:t>Vulnerable to vibration? Dust? Crosstalk? …. What can be the </a:t>
            </a:r>
            <a:r>
              <a:rPr lang="en-US" altLang="ko-KR" sz="1800" dirty="0" err="1" smtClean="0"/>
              <a:t>coutermeasure</a:t>
            </a:r>
            <a:r>
              <a:rPr lang="en-US" altLang="ko-KR" sz="1800" dirty="0" smtClean="0"/>
              <a:t>?</a:t>
            </a:r>
          </a:p>
          <a:p>
            <a:pPr lvl="0"/>
            <a:r>
              <a:rPr lang="en-US" altLang="ko-KR" sz="1800" dirty="0" smtClean="0"/>
              <a:t>Other cost?</a:t>
            </a:r>
          </a:p>
          <a:p>
            <a:pPr lvl="0"/>
            <a:r>
              <a:rPr lang="en-US" altLang="ko-KR" sz="1800" dirty="0" smtClean="0"/>
              <a:t>Can we find</a:t>
            </a:r>
            <a:r>
              <a:rPr lang="en-US" altLang="ko-KR" sz="1800" dirty="0" smtClean="0"/>
              <a:t> one DCN solution that can fit for most of all case?</a:t>
            </a:r>
          </a:p>
          <a:p>
            <a:pPr lvl="0"/>
            <a:r>
              <a:rPr lang="en-US" altLang="ko-KR" sz="1800" dirty="0" smtClean="0"/>
              <a:t>Can we believe simulation results? Any other unexpected problems?</a:t>
            </a:r>
          </a:p>
          <a:p>
            <a:pPr lvl="0"/>
            <a:r>
              <a:rPr lang="en-US" altLang="ko-KR" sz="1800" dirty="0" smtClean="0"/>
              <a:t>Redundant secondary path with fiber cable?</a:t>
            </a:r>
          </a:p>
          <a:p>
            <a:pPr lvl="0"/>
            <a:endParaRPr lang="en-US" altLang="ko-KR" sz="1800" dirty="0"/>
          </a:p>
          <a:p>
            <a:pPr lvl="0"/>
            <a:r>
              <a:rPr lang="en-US" altLang="ko-KR" sz="1800" dirty="0" smtClean="0"/>
              <a:t>Is “Reconfigurable </a:t>
            </a:r>
            <a:r>
              <a:rPr lang="en-US" altLang="ko-KR" sz="1800" dirty="0"/>
              <a:t>Data Center </a:t>
            </a:r>
            <a:r>
              <a:rPr lang="en-US" altLang="ko-KR" sz="1800" dirty="0" smtClean="0"/>
              <a:t>Interconnect” so definitely needed for DCN?</a:t>
            </a:r>
          </a:p>
          <a:p>
            <a:pPr lvl="0"/>
            <a:endParaRPr lang="en-US" altLang="ko-KR" sz="1800" dirty="0"/>
          </a:p>
          <a:p>
            <a:pPr lvl="0"/>
            <a:endParaRPr lang="en-US" altLang="ko-KR" sz="1800" dirty="0" smtClean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60648"/>
            <a:ext cx="7451725" cy="647700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fr-FR" altLang="ko-KR" sz="3200" dirty="0" smtClean="0">
                <a:latin typeface="Arial" charset="0"/>
              </a:rPr>
              <a:t>Discussion: </a:t>
            </a:r>
            <a:r>
              <a:rPr lang="en-US" altLang="ko-KR" sz="2800" i="1" dirty="0" smtClean="0">
                <a:solidFill>
                  <a:srgbClr val="FF0000"/>
                </a:solidFill>
                <a:latin typeface="Arial" charset="0"/>
              </a:rPr>
              <a:t> </a:t>
            </a:r>
            <a:endParaRPr lang="en-US" altLang="ko-KR" sz="3200" i="1" dirty="0">
              <a:solidFill>
                <a:srgbClr val="FF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18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69647219-AEBD-43E1-A6EC-FAD9937E9750}" type="slidenum">
              <a:rPr lang="en-US" altLang="ko-KR">
                <a:cs typeface="Arial" pitchFamily="34" charset="0"/>
              </a:rPr>
              <a:pPr/>
              <a:t>5</a:t>
            </a:fld>
            <a:endParaRPr lang="en-US" altLang="ko-KR" sz="1000" dirty="0">
              <a:cs typeface="Arial" pitchFamily="34" charset="0"/>
            </a:endParaRPr>
          </a:p>
        </p:txBody>
      </p:sp>
      <p:sp>
        <p:nvSpPr>
          <p:cNvPr id="1684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32656"/>
            <a:ext cx="8208912" cy="647700"/>
          </a:xfrm>
        </p:spPr>
        <p:txBody>
          <a:bodyPr/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Networking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in Current Data Centers</a:t>
            </a:r>
          </a:p>
        </p:txBody>
      </p:sp>
      <p:sp>
        <p:nvSpPr>
          <p:cNvPr id="1684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412776"/>
            <a:ext cx="8763000" cy="4464496"/>
          </a:xfrm>
        </p:spPr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wo types of traffic:</a:t>
            </a:r>
          </a:p>
          <a:p>
            <a:pPr lvl="2"/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altLang="ko-KR" dirty="0" smtClean="0">
                <a:latin typeface="Arial" pitchFamily="34" charset="0"/>
                <a:cs typeface="Arial" pitchFamily="34" charset="0"/>
              </a:rPr>
              <a:t>traffic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flowing between internal servers. 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pPr lvl="2"/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Internal computation (e.g., </a:t>
            </a:r>
            <a:r>
              <a:rPr lang="en-US" altLang="ko-KR" sz="2000" dirty="0" err="1" smtClean="0">
                <a:latin typeface="Arial" pitchFamily="34" charset="0"/>
                <a:cs typeface="Arial" pitchFamily="34" charset="0"/>
              </a:rPr>
              <a:t>MapReduce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 for web indexing)</a:t>
            </a:r>
          </a:p>
          <a:p>
            <a:pPr lvl="2"/>
            <a:r>
              <a:rPr lang="en-US" altLang="ko-KR" sz="20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 search applications internal traffic dominates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 – building and synchronizing instances of the index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lvl="2"/>
            <a:endParaRPr lang="en-US" altLang="ko-KR" sz="2000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altLang="ko-KR" dirty="0">
                <a:latin typeface="Arial" pitchFamily="34" charset="0"/>
                <a:cs typeface="Arial" pitchFamily="34" charset="0"/>
              </a:rPr>
              <a:t>traffic flowing between external end systems and internal servers</a:t>
            </a:r>
          </a:p>
          <a:p>
            <a:pPr lvl="2"/>
            <a:r>
              <a:rPr lang="fr-FR" altLang="ko-KR" sz="2000" dirty="0">
                <a:latin typeface="Arial" pitchFamily="34" charset="0"/>
                <a:cs typeface="Arial" pitchFamily="34" charset="0"/>
              </a:rPr>
              <a:t>e.g., Serving</a:t>
            </a:r>
            <a:r>
              <a:rPr lang="ko-KR" alt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web pages to users</a:t>
            </a:r>
          </a:p>
          <a:p>
            <a:pPr lvl="2"/>
            <a:r>
              <a:rPr lang="en-US" altLang="ko-KR" sz="20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 Video download applications, </a:t>
            </a:r>
            <a:r>
              <a:rPr lang="fr-FR" altLang="ko-KR" sz="20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external traffic dominates</a:t>
            </a:r>
            <a:r>
              <a:rPr lang="fr-FR" altLang="ko-KR" sz="2000" dirty="0" smtClean="0">
                <a:latin typeface="Arial" pitchFamily="34" charset="0"/>
                <a:cs typeface="Arial" pitchFamily="34" charset="0"/>
              </a:rPr>
              <a:t>.</a:t>
            </a:r>
            <a:endParaRPr lang="fr-FR" altLang="ko-KR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378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슬라이드 번호 개체 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00875" y="6240463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fld id="{CB82EB17-A493-4172-BAEC-358922DB6ECA}" type="slidenum">
              <a:rPr lang="en-US" altLang="ko-KR" sz="1200">
                <a:solidFill>
                  <a:srgbClr val="898989"/>
                </a:solidFill>
              </a:rPr>
              <a:pPr/>
              <a:t>50</a:t>
            </a:fld>
            <a:endParaRPr lang="en-US" altLang="ko-KR" sz="1000" dirty="0">
              <a:solidFill>
                <a:srgbClr val="898989"/>
              </a:solidFill>
            </a:endParaRP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496" y="1268760"/>
            <a:ext cx="8964488" cy="4824165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altLang="ko-KR" sz="1800" dirty="0"/>
              <a:t>Preparing more questions about the paper</a:t>
            </a:r>
            <a:endParaRPr lang="ko-KR" altLang="ko-KR" sz="1800" dirty="0"/>
          </a:p>
          <a:p>
            <a:pPr lvl="0"/>
            <a:r>
              <a:rPr lang="en-US" altLang="ko-KR" sz="1800" dirty="0"/>
              <a:t>Simpler presentation, more discussion</a:t>
            </a:r>
            <a:endParaRPr lang="ko-KR" altLang="ko-KR" sz="1800" dirty="0"/>
          </a:p>
          <a:p>
            <a:pPr lvl="0"/>
            <a:r>
              <a:rPr lang="en-US" altLang="ko-KR" sz="1800" dirty="0"/>
              <a:t>Too many reading assignment</a:t>
            </a:r>
            <a:endParaRPr lang="ko-KR" altLang="ko-KR" sz="1800" dirty="0"/>
          </a:p>
          <a:p>
            <a:pPr lvl="0"/>
            <a:r>
              <a:rPr lang="en-US" altLang="ko-KR" sz="1800" dirty="0"/>
              <a:t>Making discussion board at </a:t>
            </a:r>
            <a:r>
              <a:rPr lang="en-US" altLang="ko-KR" sz="1800" dirty="0" err="1"/>
              <a:t>klms</a:t>
            </a:r>
            <a:endParaRPr lang="ko-KR" altLang="ko-KR" sz="1800" dirty="0"/>
          </a:p>
          <a:p>
            <a:pPr lvl="0"/>
            <a:r>
              <a:rPr lang="en-US" altLang="ko-KR" sz="1800" dirty="0" smtClean="0"/>
              <a:t>More review </a:t>
            </a:r>
            <a:r>
              <a:rPr lang="en-US" altLang="ko-KR" sz="1800" dirty="0"/>
              <a:t>session on the introduction of computer network that is dealt at undergraduate course</a:t>
            </a:r>
            <a:endParaRPr lang="ko-KR" altLang="ko-KR" sz="1800" dirty="0"/>
          </a:p>
          <a:p>
            <a:pPr lvl="0"/>
            <a:r>
              <a:rPr lang="en-US" altLang="ko-KR" sz="1800" dirty="0"/>
              <a:t>Too many slides! Need more discussion</a:t>
            </a:r>
            <a:endParaRPr lang="ko-KR" altLang="ko-KR" sz="1800" dirty="0"/>
          </a:p>
          <a:p>
            <a:pPr lvl="0"/>
            <a:r>
              <a:rPr lang="en-US" altLang="ko-KR" sz="1800" dirty="0"/>
              <a:t>Team based discussion?</a:t>
            </a:r>
            <a:endParaRPr lang="ko-KR" altLang="ko-KR" sz="1800" dirty="0"/>
          </a:p>
          <a:p>
            <a:pPr lvl="0"/>
            <a:r>
              <a:rPr lang="en-US" altLang="ko-KR" sz="1800" dirty="0"/>
              <a:t>More on Emerging technologies, Localization in networks, wireless networks, MIMO, interference, </a:t>
            </a:r>
            <a:endParaRPr lang="ko-KR" altLang="ko-KR" sz="1800" dirty="0"/>
          </a:p>
          <a:p>
            <a:pPr lvl="0"/>
            <a:r>
              <a:rPr lang="en-US" altLang="ko-KR" sz="1800" dirty="0"/>
              <a:t>Pick the most interesting essays </a:t>
            </a:r>
            <a:r>
              <a:rPr lang="en-US" altLang="ko-KR" sz="1800" dirty="0" smtClean="0"/>
              <a:t>not randomly </a:t>
            </a:r>
            <a:endParaRPr lang="ko-KR" altLang="ko-KR" sz="1800" dirty="0"/>
          </a:p>
          <a:p>
            <a:r>
              <a:rPr lang="en-US" altLang="ko-KR" sz="1800" dirty="0" smtClean="0"/>
              <a:t>…. </a:t>
            </a:r>
            <a:endParaRPr lang="en-US" altLang="ko-KR" sz="1800" dirty="0" smtClean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60648"/>
            <a:ext cx="7451725" cy="647700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ko-KR" sz="3200" dirty="0" smtClean="0">
                <a:latin typeface="Arial" charset="0"/>
              </a:rPr>
              <a:t>Feedbacks</a:t>
            </a:r>
            <a:endParaRPr lang="en-US" altLang="ko-KR" sz="3200" i="1" dirty="0">
              <a:solidFill>
                <a:srgbClr val="FF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20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슬라이드 번호 개체 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00875" y="6240463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fld id="{CB82EB17-A493-4172-BAEC-358922DB6ECA}" type="slidenum">
              <a:rPr lang="en-US" altLang="ko-KR" sz="1200">
                <a:solidFill>
                  <a:srgbClr val="898989"/>
                </a:solidFill>
              </a:rPr>
              <a:pPr/>
              <a:t>51</a:t>
            </a:fld>
            <a:endParaRPr lang="en-US" altLang="ko-KR" sz="1000">
              <a:solidFill>
                <a:srgbClr val="898989"/>
              </a:solidFill>
            </a:endParaRP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008" y="1269131"/>
            <a:ext cx="8964488" cy="3528021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Mohammad </a:t>
            </a:r>
            <a:r>
              <a:rPr lang="en-US" altLang="ko-KR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Alizadeh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.,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“Data Center TCP (DCTCP)”</a:t>
            </a: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Bryce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Cronkite-Ratcliff et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al.,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pt-BR" altLang="ko-KR" sz="2000" dirty="0">
                <a:latin typeface="Arial" pitchFamily="34" charset="0"/>
                <a:cs typeface="Arial" panose="020B0604020202020204" pitchFamily="34" charset="0"/>
              </a:rPr>
              <a:t>Virtualized Congestion Control</a:t>
            </a:r>
            <a:r>
              <a:rPr lang="en-US" altLang="ko-KR" sz="2000" dirty="0" smtClean="0">
                <a:latin typeface="Arial" pitchFamily="34" charset="0"/>
                <a:cs typeface="Arial" panose="020B0604020202020204" pitchFamily="34" charset="0"/>
              </a:rPr>
              <a:t>”</a:t>
            </a:r>
            <a:endParaRPr lang="en-US" altLang="ko-KR" sz="2000" dirty="0" smtClean="0">
              <a:latin typeface="Arial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2000" strike="sngStrike" dirty="0">
                <a:latin typeface="Arial" panose="020B0604020202020204" pitchFamily="34" charset="0"/>
                <a:cs typeface="Arial" panose="020B0604020202020204" pitchFamily="34" charset="0"/>
              </a:rPr>
              <a:t>Keqiang </a:t>
            </a:r>
            <a:r>
              <a:rPr lang="en-US" altLang="ko-KR" sz="2000" strike="sngStrike" dirty="0" smtClean="0">
                <a:latin typeface="Arial" panose="020B0604020202020204" pitchFamily="34" charset="0"/>
                <a:cs typeface="Arial" panose="020B0604020202020204" pitchFamily="34" charset="0"/>
              </a:rPr>
              <a:t>He et </a:t>
            </a:r>
            <a:r>
              <a:rPr lang="en-US" altLang="ko-KR" sz="2000" strike="sngStrike" dirty="0">
                <a:latin typeface="Arial" panose="020B0604020202020204" pitchFamily="34" charset="0"/>
                <a:cs typeface="Arial" panose="020B0604020202020204" pitchFamily="34" charset="0"/>
              </a:rPr>
              <a:t>al., </a:t>
            </a:r>
            <a:r>
              <a:rPr lang="en-US" altLang="ko-KR" sz="2000" strike="sngStrike" dirty="0">
                <a:latin typeface="Arial" panose="020B0604020202020204" pitchFamily="34" charset="0"/>
                <a:cs typeface="Arial" panose="020B0604020202020204" pitchFamily="34" charset="0"/>
              </a:rPr>
              <a:t>“Virtual Congestion Control </a:t>
            </a:r>
            <a:r>
              <a:rPr lang="en-US" altLang="ko-KR" sz="2000" strike="sngStrike" dirty="0" smtClean="0">
                <a:latin typeface="Arial" panose="020B0604020202020204" pitchFamily="34" charset="0"/>
                <a:cs typeface="Arial" panose="020B0604020202020204" pitchFamily="34" charset="0"/>
              </a:rPr>
              <a:t>Enforcement for </a:t>
            </a:r>
            <a:r>
              <a:rPr lang="en-US" altLang="ko-KR" sz="2000" strike="sngStrike" dirty="0">
                <a:latin typeface="Arial" panose="020B0604020202020204" pitchFamily="34" charset="0"/>
                <a:cs typeface="Arial" panose="020B0604020202020204" pitchFamily="34" charset="0"/>
              </a:rPr>
              <a:t>Datacenter Networks”</a:t>
            </a:r>
            <a:endParaRPr lang="en-US" altLang="ko-KR" sz="2000" strike="sngStrike" dirty="0">
              <a:latin typeface="Arial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ko-KR" sz="2000" dirty="0" smtClean="0">
              <a:latin typeface="Arial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2000" dirty="0">
              <a:latin typeface="Arial" pitchFamily="34" charset="0"/>
              <a:cs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ko-KR" sz="2000" b="1" dirty="0" smtClean="0">
                <a:solidFill>
                  <a:srgbClr val="0000FF"/>
                </a:solidFill>
                <a:latin typeface="Arial" pitchFamily="34" charset="0"/>
              </a:rPr>
              <a:t>Submit less than 1 </a:t>
            </a:r>
            <a:r>
              <a:rPr lang="en-US" altLang="ko-KR" sz="2000" b="1" dirty="0">
                <a:solidFill>
                  <a:srgbClr val="0000FF"/>
                </a:solidFill>
                <a:latin typeface="Arial" pitchFamily="34" charset="0"/>
              </a:rPr>
              <a:t>page report online via KLMS by </a:t>
            </a:r>
            <a:r>
              <a:rPr lang="en-US" altLang="ko-KR" sz="2000" b="1" dirty="0" smtClean="0">
                <a:solidFill>
                  <a:srgbClr val="0000FF"/>
                </a:solidFill>
                <a:latin typeface="Arial" pitchFamily="34" charset="0"/>
              </a:rPr>
              <a:t>6pm </a:t>
            </a:r>
            <a:r>
              <a:rPr lang="en-US" altLang="ko-KR" sz="2000" b="1" dirty="0" smtClean="0">
                <a:solidFill>
                  <a:srgbClr val="0000FF"/>
                </a:solidFill>
                <a:latin typeface="Arial" pitchFamily="34" charset="0"/>
              </a:rPr>
              <a:t>Nov</a:t>
            </a:r>
            <a:r>
              <a:rPr lang="en-US" altLang="ko-KR" sz="2000" b="1" dirty="0" smtClean="0">
                <a:solidFill>
                  <a:srgbClr val="0000FF"/>
                </a:solidFill>
                <a:latin typeface="Arial" pitchFamily="34" charset="0"/>
              </a:rPr>
              <a:t>. 7</a:t>
            </a:r>
            <a:r>
              <a:rPr lang="en-US" altLang="ko-KR" sz="2000" b="1" baseline="30000" dirty="0" smtClean="0">
                <a:solidFill>
                  <a:srgbClr val="0000FF"/>
                </a:solidFill>
                <a:latin typeface="Arial" pitchFamily="34" charset="0"/>
              </a:rPr>
              <a:t>th</a:t>
            </a:r>
            <a:r>
              <a:rPr lang="en-US" altLang="ko-KR" sz="2000" b="1" dirty="0" smtClean="0">
                <a:solidFill>
                  <a:srgbClr val="0000FF"/>
                </a:solidFill>
                <a:latin typeface="Arial" pitchFamily="34" charset="0"/>
              </a:rPr>
              <a:t> </a:t>
            </a:r>
            <a:r>
              <a:rPr lang="en-US" altLang="ko-KR" sz="2000" b="1" dirty="0">
                <a:solidFill>
                  <a:srgbClr val="0000FF"/>
                </a:solidFill>
                <a:latin typeface="Arial" pitchFamily="34" charset="0"/>
              </a:rPr>
              <a:t>which is the day before the lecture of Nov. </a:t>
            </a:r>
            <a:r>
              <a:rPr lang="en-US" altLang="ko-KR" sz="2000" b="1" dirty="0" smtClean="0">
                <a:solidFill>
                  <a:srgbClr val="0000FF"/>
                </a:solidFill>
                <a:latin typeface="Arial" pitchFamily="34" charset="0"/>
              </a:rPr>
              <a:t>8</a:t>
            </a:r>
            <a:r>
              <a:rPr lang="en-US" altLang="ko-KR" sz="2000" b="1" baseline="30000" dirty="0" smtClean="0">
                <a:solidFill>
                  <a:srgbClr val="0000FF"/>
                </a:solidFill>
                <a:latin typeface="Arial" pitchFamily="34" charset="0"/>
              </a:rPr>
              <a:t>th</a:t>
            </a:r>
            <a:r>
              <a:rPr lang="en-US" altLang="ko-KR" sz="2000" b="1" dirty="0" smtClean="0">
                <a:solidFill>
                  <a:srgbClr val="0000FF"/>
                </a:solidFill>
                <a:latin typeface="Arial" pitchFamily="34" charset="0"/>
              </a:rPr>
              <a:t> </a:t>
            </a:r>
            <a:r>
              <a:rPr lang="en-US" altLang="ko-KR" sz="2000" b="1" dirty="0" smtClean="0">
                <a:solidFill>
                  <a:srgbClr val="0000FF"/>
                </a:solidFill>
                <a:latin typeface="Arial" pitchFamily="34" charset="0"/>
              </a:rPr>
              <a:t> </a:t>
            </a:r>
            <a:r>
              <a:rPr lang="en-US" altLang="ko-KR" sz="2000" b="1" dirty="0">
                <a:solidFill>
                  <a:srgbClr val="0000FF"/>
                </a:solidFill>
                <a:latin typeface="Arial" pitchFamily="34" charset="0"/>
              </a:rPr>
              <a:t>(</a:t>
            </a:r>
            <a:r>
              <a:rPr lang="en-US" altLang="ko-KR" sz="2000" b="1" dirty="0" smtClean="0">
                <a:solidFill>
                  <a:srgbClr val="0000FF"/>
                </a:solidFill>
                <a:latin typeface="Arial" pitchFamily="34" charset="0"/>
              </a:rPr>
              <a:t>Tue.)</a:t>
            </a:r>
            <a:endParaRPr lang="en-US" altLang="ko-KR" sz="2000" b="1" dirty="0">
              <a:solidFill>
                <a:srgbClr val="0000FF"/>
              </a:solidFill>
              <a:latin typeface="Arial" pitchFamily="34" charset="0"/>
            </a:endParaRPr>
          </a:p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ko-KR" sz="2000" b="1" dirty="0">
                <a:solidFill>
                  <a:srgbClr val="0000FF"/>
                </a:solidFill>
                <a:latin typeface="Arial" pitchFamily="34" charset="0"/>
              </a:rPr>
              <a:t>Submit </a:t>
            </a:r>
            <a:r>
              <a:rPr lang="en-US" altLang="ko-KR" sz="2000" b="1" dirty="0" smtClean="0">
                <a:solidFill>
                  <a:srgbClr val="0000FF"/>
                </a:solidFill>
                <a:latin typeface="Arial" pitchFamily="34" charset="0"/>
              </a:rPr>
              <a:t>also hard copy report </a:t>
            </a:r>
            <a:r>
              <a:rPr lang="en-US" altLang="ko-KR" sz="2000" b="1" dirty="0">
                <a:solidFill>
                  <a:srgbClr val="0000FF"/>
                </a:solidFill>
                <a:latin typeface="Arial" pitchFamily="34" charset="0"/>
              </a:rPr>
              <a:t>at the beginning of the lecture of Nov. </a:t>
            </a:r>
            <a:r>
              <a:rPr lang="en-US" altLang="ko-KR" sz="2000" b="1" dirty="0">
                <a:solidFill>
                  <a:srgbClr val="0000FF"/>
                </a:solidFill>
                <a:latin typeface="Arial" pitchFamily="34" charset="0"/>
              </a:rPr>
              <a:t>8</a:t>
            </a:r>
            <a:r>
              <a:rPr lang="en-US" altLang="ko-KR" sz="2000" b="1" baseline="30000" dirty="0">
                <a:solidFill>
                  <a:srgbClr val="0000FF"/>
                </a:solidFill>
                <a:latin typeface="Arial" pitchFamily="34" charset="0"/>
              </a:rPr>
              <a:t>th</a:t>
            </a:r>
            <a:r>
              <a:rPr lang="en-US" altLang="ko-KR" sz="2000" b="1" dirty="0" smtClean="0">
                <a:solidFill>
                  <a:srgbClr val="0000FF"/>
                </a:solidFill>
                <a:latin typeface="Arial" pitchFamily="34" charset="0"/>
              </a:rPr>
              <a:t> </a:t>
            </a:r>
            <a:r>
              <a:rPr lang="en-US" altLang="ko-KR" sz="2000" b="1" dirty="0">
                <a:solidFill>
                  <a:srgbClr val="0000FF"/>
                </a:solidFill>
                <a:latin typeface="Arial" pitchFamily="34" charset="0"/>
              </a:rPr>
              <a:t>(Tue</a:t>
            </a:r>
            <a:r>
              <a:rPr lang="en-US" altLang="ko-KR" sz="2000" b="1" dirty="0" smtClean="0">
                <a:solidFill>
                  <a:srgbClr val="0000FF"/>
                </a:solidFill>
                <a:latin typeface="Arial" pitchFamily="34" charset="0"/>
              </a:rPr>
              <a:t>.) as </a:t>
            </a:r>
            <a:r>
              <a:rPr lang="en-US" altLang="ko-KR" sz="2000" b="1" dirty="0">
                <a:solidFill>
                  <a:srgbClr val="0000FF"/>
                </a:solidFill>
                <a:latin typeface="Arial" pitchFamily="34" charset="0"/>
              </a:rPr>
              <a:t>attendance check and for discussion </a:t>
            </a:r>
            <a:endParaRPr lang="en-US" altLang="ko-KR" sz="2000" b="1" dirty="0" smtClean="0">
              <a:solidFill>
                <a:srgbClr val="0000FF"/>
              </a:solidFill>
              <a:latin typeface="Arial" pitchFamily="34" charset="0"/>
            </a:endParaRPr>
          </a:p>
          <a:p>
            <a:pPr marL="0" indent="0" eaLnBrk="1" hangingPunct="1">
              <a:buNone/>
            </a:pPr>
            <a:endParaRPr lang="en-US" altLang="ko-KR" sz="2000" b="1" dirty="0">
              <a:solidFill>
                <a:srgbClr val="0000FF"/>
              </a:solidFill>
              <a:latin typeface="Arial" pitchFamily="34" charset="0"/>
            </a:endParaRPr>
          </a:p>
          <a:p>
            <a:pPr marL="0" indent="0" eaLnBrk="1" hangingPunct="1">
              <a:buNone/>
            </a:pPr>
            <a:endParaRPr lang="en-US" altLang="ko-KR" sz="2000" b="1" dirty="0">
              <a:solidFill>
                <a:srgbClr val="0000FF"/>
              </a:solidFill>
              <a:latin typeface="Arial" pitchFamily="34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ko-KR" sz="2000" dirty="0" smtClean="0">
              <a:latin typeface="Arial" pitchFamily="34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60648"/>
            <a:ext cx="7451725" cy="647700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ko-KR" sz="3200" dirty="0" smtClean="0">
                <a:latin typeface="Arial" charset="0"/>
              </a:rPr>
              <a:t>Reading Assignment</a:t>
            </a:r>
            <a:endParaRPr lang="en-US" altLang="ko-KR" sz="3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83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69647219-AEBD-43E1-A6EC-FAD9937E9750}" type="slidenum">
              <a:rPr lang="en-US" altLang="ko-KR">
                <a:cs typeface="Arial" pitchFamily="34" charset="0"/>
              </a:rPr>
              <a:pPr/>
              <a:t>6</a:t>
            </a:fld>
            <a:endParaRPr lang="en-US" altLang="ko-KR" sz="1000">
              <a:cs typeface="Arial" pitchFamily="34" charset="0"/>
            </a:endParaRPr>
          </a:p>
        </p:txBody>
      </p:sp>
      <p:sp>
        <p:nvSpPr>
          <p:cNvPr id="1684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404664"/>
            <a:ext cx="8785597" cy="647700"/>
          </a:xfrm>
        </p:spPr>
        <p:txBody>
          <a:bodyPr/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Types of </a:t>
            </a:r>
            <a:r>
              <a:rPr lang="fr-FR" altLang="ko-KR" dirty="0">
                <a:latin typeface="Arial" pitchFamily="34" charset="0"/>
                <a:cs typeface="Arial" pitchFamily="34" charset="0"/>
              </a:rPr>
              <a:t>Cloud Service Data Centers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4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268760"/>
            <a:ext cx="8763000" cy="4896544"/>
          </a:xfrm>
        </p:spPr>
        <p:txBody>
          <a:bodyPr/>
          <a:lstStyle/>
          <a:p>
            <a:r>
              <a:rPr lang="fr-FR" altLang="ko-KR" sz="2400" dirty="0" smtClean="0">
                <a:latin typeface="Arial" pitchFamily="34" charset="0"/>
                <a:cs typeface="Arial" pitchFamily="34" charset="0"/>
              </a:rPr>
              <a:t>Location</a:t>
            </a:r>
            <a:endParaRPr lang="fr-FR" altLang="ko-KR" sz="2400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fr-FR" altLang="ko-KR" sz="2000" dirty="0" smtClean="0">
                <a:latin typeface="Arial" pitchFamily="34" charset="0"/>
                <a:cs typeface="Arial" pitchFamily="34" charset="0"/>
              </a:rPr>
              <a:t>Huge</a:t>
            </a:r>
            <a:r>
              <a:rPr lang="ko-KR" alt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numbers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of servers in the same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location</a:t>
            </a:r>
          </a:p>
          <a:p>
            <a:pPr lvl="2"/>
            <a:r>
              <a:rPr lang="en-US" altLang="ko-KR" dirty="0" smtClean="0">
                <a:latin typeface="Arial" pitchFamily="34" charset="0"/>
                <a:cs typeface="Arial" pitchFamily="34" charset="0"/>
              </a:rPr>
              <a:t>eases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systems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design</a:t>
            </a:r>
          </a:p>
          <a:p>
            <a:pPr lvl="2"/>
            <a:r>
              <a:rPr lang="en-US" altLang="ko-KR" dirty="0" smtClean="0">
                <a:latin typeface="Arial" pitchFamily="34" charset="0"/>
                <a:cs typeface="Arial" pitchFamily="34" charset="0"/>
              </a:rPr>
              <a:t>lowers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the cost of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supporting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applications with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multiple dependencies </a:t>
            </a:r>
          </a:p>
          <a:p>
            <a:pPr lvl="1"/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micro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data centers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,</a:t>
            </a:r>
          </a:p>
          <a:p>
            <a:pPr lvl="2"/>
            <a:r>
              <a:rPr lang="en-US" altLang="ko-KR" dirty="0" smtClean="0">
                <a:latin typeface="Arial" pitchFamily="34" charset="0"/>
                <a:cs typeface="Arial" pitchFamily="34" charset="0"/>
              </a:rPr>
              <a:t>having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on </a:t>
            </a:r>
            <a:r>
              <a:rPr lang="en-US" altLang="ko-KR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the order of </a:t>
            </a:r>
            <a:r>
              <a:rPr lang="en-US" altLang="ko-KR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thousands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of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servers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 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pPr lvl="2"/>
            <a:r>
              <a:rPr lang="fr-FR" altLang="ko-KR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Highly interactive applications </a:t>
            </a:r>
            <a:r>
              <a:rPr lang="fr-FR" altLang="ko-KR" dirty="0">
                <a:latin typeface="Arial" pitchFamily="34" charset="0"/>
                <a:cs typeface="Arial" pitchFamily="34" charset="0"/>
              </a:rPr>
              <a:t>(e.g., query/response </a:t>
            </a:r>
            <a:r>
              <a:rPr lang="fr-FR" altLang="ko-KR" dirty="0" smtClean="0">
                <a:latin typeface="Arial" pitchFamily="34" charset="0"/>
                <a:cs typeface="Arial" pitchFamily="34" charset="0"/>
              </a:rPr>
              <a:t>applications,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or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office productivity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applications)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are a natural fit for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geo-diverse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pPr lvl="2"/>
            <a:r>
              <a:rPr lang="en-US" altLang="ko-KR" dirty="0" smtClean="0">
                <a:latin typeface="Arial" pitchFamily="34" charset="0"/>
                <a:cs typeface="Arial" pitchFamily="34" charset="0"/>
              </a:rPr>
              <a:t>For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content distribution networks and other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“distributed” applications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, such as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email</a:t>
            </a:r>
          </a:p>
          <a:p>
            <a:pPr lvl="2"/>
            <a:r>
              <a:rPr lang="en-US" altLang="ko-KR" dirty="0" smtClean="0">
                <a:latin typeface="Arial" pitchFamily="34" charset="0"/>
                <a:cs typeface="Arial" pitchFamily="34" charset="0"/>
              </a:rPr>
              <a:t>would  support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wider classes of applications.</a:t>
            </a:r>
            <a:endParaRPr lang="en-US" altLang="ko-KR" dirty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089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A84B6B43-2C72-418A-AB88-3070B97BEBFA}" type="slidenum">
              <a:rPr lang="en-US" altLang="ko-KR">
                <a:cs typeface="Arial" pitchFamily="34" charset="0"/>
              </a:rPr>
              <a:pPr/>
              <a:t>7</a:t>
            </a:fld>
            <a:endParaRPr lang="en-US" altLang="ko-KR" sz="1000">
              <a:cs typeface="Arial" pitchFamily="34" charset="0"/>
            </a:endParaRPr>
          </a:p>
        </p:txBody>
      </p:sp>
      <p:sp>
        <p:nvSpPr>
          <p:cNvPr id="168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32656"/>
            <a:ext cx="8262813" cy="647700"/>
          </a:xfrm>
        </p:spPr>
        <p:txBody>
          <a:bodyPr/>
          <a:lstStyle/>
          <a:p>
            <a:r>
              <a:rPr lang="fr-FR" altLang="ko-KR" dirty="0" smtClean="0">
                <a:latin typeface="Arial" pitchFamily="34" charset="0"/>
                <a:cs typeface="Arial" pitchFamily="34" charset="0"/>
              </a:rPr>
              <a:t>DCN topology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496" y="1196752"/>
            <a:ext cx="9001000" cy="504056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Layer 3 approach</a:t>
            </a:r>
          </a:p>
          <a:p>
            <a:pPr lvl="1">
              <a:spcBef>
                <a:spcPts val="0"/>
              </a:spcBef>
            </a:pP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Assign IP addresses to hosts hierarchically based on their connected switch. </a:t>
            </a:r>
          </a:p>
          <a:p>
            <a:pPr lvl="1">
              <a:spcBef>
                <a:spcPts val="0"/>
              </a:spcBef>
            </a:pP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Routing protocol such as OSPF</a:t>
            </a:r>
          </a:p>
          <a:p>
            <a:pPr lvl="1">
              <a:spcBef>
                <a:spcPts val="0"/>
              </a:spcBef>
            </a:pP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Large administration overhead </a:t>
            </a:r>
          </a:p>
          <a:p>
            <a:pPr lvl="1">
              <a:spcBef>
                <a:spcPts val="0"/>
              </a:spcBef>
            </a:pP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Good for “scalability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”</a:t>
            </a:r>
          </a:p>
          <a:p>
            <a:pPr lvl="1">
              <a:spcBef>
                <a:spcPts val="0"/>
              </a:spcBef>
            </a:pPr>
            <a:endParaRPr lang="en-US" altLang="ko-KR" sz="1800" dirty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Layer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2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approach</a:t>
            </a:r>
          </a:p>
          <a:p>
            <a:pPr lvl="1">
              <a:spcBef>
                <a:spcPts val="0"/>
              </a:spcBef>
            </a:pP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Flat MAC addresses</a:t>
            </a:r>
          </a:p>
          <a:p>
            <a:pPr lvl="1">
              <a:spcBef>
                <a:spcPts val="0"/>
              </a:spcBef>
            </a:pPr>
            <a:r>
              <a:rPr lang="en-US" altLang="ko-KR" sz="1800" dirty="0">
                <a:latin typeface="Arial" pitchFamily="34" charset="0"/>
                <a:cs typeface="Arial" pitchFamily="34" charset="0"/>
              </a:rPr>
              <a:t>Bad scalability: limited in size to about 4,000 servers in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practice due to “Flooding” </a:t>
            </a:r>
          </a:p>
          <a:p>
            <a:pPr lvl="1">
              <a:spcBef>
                <a:spcPts val="0"/>
              </a:spcBef>
            </a:pP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Less administrative overhead</a:t>
            </a:r>
          </a:p>
          <a:p>
            <a:pPr lvl="1">
              <a:spcBef>
                <a:spcPts val="0"/>
              </a:spcBef>
            </a:pPr>
            <a:r>
              <a:rPr lang="fr-FR" altLang="ko-KR" sz="1800" dirty="0" smtClean="0">
                <a:latin typeface="Arial" pitchFamily="34" charset="0"/>
                <a:cs typeface="Arial" pitchFamily="34" charset="0"/>
              </a:rPr>
              <a:t>Good</a:t>
            </a:r>
            <a:r>
              <a:rPr lang="ko-KR" altLang="en-US" sz="1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for “Plug and play” &amp; “Seamless VM migration(no change to IP end point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)”</a:t>
            </a:r>
          </a:p>
          <a:p>
            <a:pPr lvl="1">
              <a:spcBef>
                <a:spcPts val="0"/>
              </a:spcBef>
            </a:pPr>
            <a:endParaRPr lang="en-US" altLang="ko-KR" sz="18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End host virtualization</a:t>
            </a:r>
          </a:p>
          <a:p>
            <a:pPr lvl="1">
              <a:spcBef>
                <a:spcPts val="0"/>
              </a:spcBef>
            </a:pP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To support VM migration(e.g., </a:t>
            </a:r>
            <a:r>
              <a:rPr lang="en-US" altLang="ko-KR" sz="1800" dirty="0" err="1" smtClean="0">
                <a:latin typeface="Arial" pitchFamily="34" charset="0"/>
                <a:cs typeface="Arial" pitchFamily="34" charset="0"/>
              </a:rPr>
              <a:t>vMotion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 lvl="2">
              <a:spcBef>
                <a:spcPts val="0"/>
              </a:spcBef>
            </a:pPr>
            <a:r>
              <a:rPr lang="en-US" altLang="ko-KR" sz="1400" dirty="0" smtClean="0">
                <a:latin typeface="Arial" pitchFamily="34" charset="0"/>
                <a:cs typeface="Arial" pitchFamily="34" charset="0"/>
              </a:rPr>
              <a:t>Layer 3 case: Migrating the VM to a different switch =&gt; VM’s IP address change</a:t>
            </a:r>
          </a:p>
          <a:p>
            <a:pPr lvl="2">
              <a:spcBef>
                <a:spcPts val="0"/>
              </a:spcBef>
            </a:pPr>
            <a:r>
              <a:rPr lang="en-US" altLang="ko-KR" sz="1400" dirty="0" smtClean="0">
                <a:latin typeface="Arial" pitchFamily="34" charset="0"/>
                <a:cs typeface="Arial" pitchFamily="34" charset="0"/>
              </a:rPr>
              <a:t>Layer 2 case: it incurs scaling ARP with forwarding on huge flat MAC addresses  </a:t>
            </a:r>
          </a:p>
          <a:p>
            <a:pPr lvl="2">
              <a:spcBef>
                <a:spcPts val="0"/>
              </a:spcBef>
            </a:pPr>
            <a:endParaRPr lang="en-US" altLang="ko-KR" sz="12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610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240463"/>
            <a:ext cx="1905000" cy="457200"/>
          </a:xfrm>
          <a:prstGeom prst="rect">
            <a:avLst/>
          </a:prstGeom>
        </p:spPr>
        <p:txBody>
          <a:bodyPr/>
          <a:lstStyle/>
          <a:p>
            <a:fld id="{A84B6B43-2C72-418A-AB88-3070B97BEBFA}" type="slidenum">
              <a:rPr lang="en-US" altLang="ko-KR">
                <a:cs typeface="Arial" pitchFamily="34" charset="0"/>
              </a:rPr>
              <a:pPr/>
              <a:t>8</a:t>
            </a:fld>
            <a:endParaRPr lang="en-US" altLang="ko-KR" sz="1000">
              <a:cs typeface="Arial" pitchFamily="34" charset="0"/>
            </a:endParaRPr>
          </a:p>
        </p:txBody>
      </p:sp>
      <p:sp>
        <p:nvSpPr>
          <p:cNvPr id="168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32656"/>
            <a:ext cx="8262813" cy="647700"/>
          </a:xfrm>
        </p:spPr>
        <p:txBody>
          <a:bodyPr/>
          <a:lstStyle/>
          <a:p>
            <a:r>
              <a:rPr lang="fr-FR" altLang="ko-KR" dirty="0" smtClean="0">
                <a:latin typeface="Arial" pitchFamily="34" charset="0"/>
                <a:cs typeface="Arial" pitchFamily="34" charset="0"/>
              </a:rPr>
              <a:t>DCN topology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196752"/>
            <a:ext cx="8928992" cy="5040560"/>
          </a:xfrm>
        </p:spPr>
        <p:txBody>
          <a:bodyPr/>
          <a:lstStyle/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Between layer 2 and layer 3</a:t>
            </a:r>
          </a:p>
          <a:p>
            <a:pPr lvl="1"/>
            <a:r>
              <a:rPr lang="en-US" altLang="ko-KR" sz="2000" dirty="0">
                <a:latin typeface="Arial" pitchFamily="34" charset="0"/>
                <a:cs typeface="Arial" pitchFamily="34" charset="0"/>
              </a:rPr>
              <a:t>Layer 2 domain is divided up into subnets using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VLANs:</a:t>
            </a:r>
          </a:p>
          <a:p>
            <a:pPr lvl="2"/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one 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subnet per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VLAN</a:t>
            </a:r>
            <a:endParaRPr lang="en-US" altLang="ko-KR" sz="1600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For smaller scale topologies</a:t>
            </a:r>
          </a:p>
          <a:p>
            <a:pPr lvl="1"/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Resource partition problem</a:t>
            </a:r>
          </a:p>
          <a:p>
            <a:pPr lvl="2"/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VLANs 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are often policy-overloaded, integrating traffic management, security, and performance isolation</a:t>
            </a:r>
          </a:p>
          <a:p>
            <a:pPr lvl="1"/>
            <a:r>
              <a:rPr lang="en-US" altLang="ko-KR" sz="2000" dirty="0">
                <a:latin typeface="Arial" pitchFamily="34" charset="0"/>
                <a:cs typeface="Arial" pitchFamily="34" charset="0"/>
              </a:rPr>
              <a:t> VLAN spanning, and use of large server pools in general, concentrates traffic on </a:t>
            </a:r>
            <a:r>
              <a:rPr lang="en-US" altLang="ko-KR" sz="2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links high in the tree, where links and routers are highly overbooked</a:t>
            </a:r>
            <a:r>
              <a:rPr lang="en-US" altLang="ko-KR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altLang="ko-KR" sz="1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10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218918"/>
            <a:ext cx="3036771" cy="2482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535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00875" y="6168455"/>
            <a:ext cx="1905000" cy="457200"/>
          </a:xfrm>
          <a:prstGeom prst="rect">
            <a:avLst/>
          </a:prstGeom>
        </p:spPr>
        <p:txBody>
          <a:bodyPr/>
          <a:lstStyle/>
          <a:p>
            <a:fld id="{69647219-AEBD-43E1-A6EC-FAD9937E9750}" type="slidenum">
              <a:rPr lang="en-US" altLang="ko-KR">
                <a:cs typeface="Arial" pitchFamily="34" charset="0"/>
              </a:rPr>
              <a:pPr/>
              <a:t>9</a:t>
            </a:fld>
            <a:endParaRPr lang="en-US" altLang="ko-KR" sz="1000">
              <a:cs typeface="Arial" pitchFamily="34" charset="0"/>
            </a:endParaRPr>
          </a:p>
        </p:txBody>
      </p:sp>
      <p:sp>
        <p:nvSpPr>
          <p:cNvPr id="1684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32656"/>
            <a:ext cx="8208912" cy="647700"/>
          </a:xfrm>
        </p:spPr>
        <p:txBody>
          <a:bodyPr/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Networking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in Current Data Centers</a:t>
            </a:r>
          </a:p>
        </p:txBody>
      </p:sp>
      <p:sp>
        <p:nvSpPr>
          <p:cNvPr id="1684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496" y="1124744"/>
            <a:ext cx="4536504" cy="3672408"/>
          </a:xfrm>
        </p:spPr>
        <p:txBody>
          <a:bodyPr/>
          <a:lstStyle/>
          <a:p>
            <a:r>
              <a:rPr lang="fr-FR" altLang="ko-KR" sz="2000" dirty="0" smtClean="0">
                <a:latin typeface="Arial" pitchFamily="34" charset="0"/>
                <a:cs typeface="Arial" pitchFamily="34" charset="0"/>
              </a:rPr>
              <a:t>Virtual IP address (VIP):</a:t>
            </a:r>
          </a:p>
          <a:p>
            <a:pPr lvl="1"/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IP address to which requests are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sent: assigned to multiple applications rather than server/NIC</a:t>
            </a:r>
          </a:p>
          <a:p>
            <a:r>
              <a:rPr lang="fr-FR" altLang="ko-KR" sz="2000" dirty="0" smtClean="0">
                <a:latin typeface="Arial" pitchFamily="34" charset="0"/>
                <a:cs typeface="Arial" pitchFamily="34" charset="0"/>
              </a:rPr>
              <a:t>Direct </a:t>
            </a:r>
            <a:r>
              <a:rPr lang="fr-FR" altLang="ko-KR" sz="2000" dirty="0">
                <a:latin typeface="Arial" pitchFamily="34" charset="0"/>
                <a:cs typeface="Arial" pitchFamily="34" charset="0"/>
              </a:rPr>
              <a:t>IP address </a:t>
            </a:r>
            <a:r>
              <a:rPr lang="fr-FR" altLang="ko-KR" sz="2000" dirty="0" smtClean="0">
                <a:latin typeface="Arial" pitchFamily="34" charset="0"/>
                <a:cs typeface="Arial" pitchFamily="34" charset="0"/>
              </a:rPr>
              <a:t>(DIP): </a:t>
            </a:r>
            <a:r>
              <a:rPr lang="fr-FR" altLang="ko-KR" sz="2000" i="1" dirty="0" smtClean="0">
                <a:latin typeface="Arial" pitchFamily="34" charset="0"/>
                <a:cs typeface="Arial" pitchFamily="34" charset="0"/>
              </a:rPr>
              <a:t>host</a:t>
            </a:r>
            <a:r>
              <a:rPr lang="ko-KR" altLang="en-US" sz="20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000" i="1" dirty="0" smtClean="0">
                <a:latin typeface="Arial" pitchFamily="34" charset="0"/>
                <a:cs typeface="Arial" pitchFamily="34" charset="0"/>
              </a:rPr>
              <a:t>id.</a:t>
            </a:r>
            <a:endParaRPr lang="fr-FR" altLang="ko-KR" sz="2000" i="1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altLang="ko-KR" sz="1800" dirty="0">
                <a:latin typeface="Arial" pitchFamily="34" charset="0"/>
                <a:cs typeface="Arial" pitchFamily="34" charset="0"/>
              </a:rPr>
              <a:t>IP addresses of the servers over which the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requests 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are spread </a:t>
            </a:r>
          </a:p>
          <a:p>
            <a:r>
              <a:rPr lang="fr-FR" altLang="ko-KR" sz="2000" dirty="0">
                <a:latin typeface="Arial" pitchFamily="34" charset="0"/>
                <a:cs typeface="Arial" pitchFamily="34" charset="0"/>
              </a:rPr>
              <a:t>I</a:t>
            </a:r>
            <a:r>
              <a:rPr lang="fr-FR" altLang="ko-KR" sz="2000" dirty="0" smtClean="0">
                <a:latin typeface="Arial" pitchFamily="34" charset="0"/>
                <a:cs typeface="Arial" pitchFamily="34" charset="0"/>
              </a:rPr>
              <a:t>f one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load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balancer fails, the other picks up the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traffic</a:t>
            </a:r>
          </a:p>
          <a:p>
            <a:pPr lvl="1"/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For 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each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VIP, the 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load balancers are configured with a list of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DIPs</a:t>
            </a:r>
          </a:p>
          <a:p>
            <a:endParaRPr lang="en-US" altLang="ko-KR" sz="1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683" y="1192382"/>
            <a:ext cx="4176464" cy="338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496" y="4653136"/>
            <a:ext cx="89289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Char char="u"/>
            </a:pPr>
            <a:r>
              <a:rPr lang="en-US" altLang="ko-KR" sz="2000" dirty="0">
                <a:ea typeface="+mn-ea"/>
                <a:cs typeface="Arial" pitchFamily="34" charset="0"/>
              </a:rPr>
              <a:t>Equipment higher in the hierarchy handles more traffic, more expensive, more efforts made at availability</a:t>
            </a:r>
          </a:p>
          <a:p>
            <a:pPr marL="800100" lvl="1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ko-KR" sz="2000" dirty="0">
                <a:ea typeface="+mn-ea"/>
                <a:cs typeface="Arial" pitchFamily="34" charset="0"/>
              </a:rPr>
              <a:t>scale-up design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Char char="u"/>
            </a:pPr>
            <a:r>
              <a:rPr lang="en-US" altLang="ko-KR" sz="2000" dirty="0">
                <a:ea typeface="+mn-ea"/>
                <a:cs typeface="Arial" pitchFamily="34" charset="0"/>
              </a:rPr>
              <a:t>Servers connect via 1 </a:t>
            </a:r>
            <a:r>
              <a:rPr lang="en-US" altLang="ko-KR" sz="2000" dirty="0" err="1">
                <a:ea typeface="+mn-ea"/>
                <a:cs typeface="Arial" pitchFamily="34" charset="0"/>
              </a:rPr>
              <a:t>Gbps</a:t>
            </a:r>
            <a:r>
              <a:rPr lang="en-US" altLang="ko-KR" sz="2000" dirty="0">
                <a:ea typeface="+mn-ea"/>
                <a:cs typeface="Arial" pitchFamily="34" charset="0"/>
              </a:rPr>
              <a:t> UTP to Top of </a:t>
            </a:r>
            <a:r>
              <a:rPr lang="en-US" altLang="ko-KR" sz="2000" dirty="0" smtClean="0">
                <a:ea typeface="+mn-ea"/>
                <a:cs typeface="Arial" pitchFamily="34" charset="0"/>
              </a:rPr>
              <a:t>Rack (</a:t>
            </a:r>
            <a:r>
              <a:rPr lang="en-US" altLang="ko-KR" sz="2000" dirty="0" err="1" smtClean="0">
                <a:ea typeface="+mn-ea"/>
                <a:cs typeface="Arial" pitchFamily="34" charset="0"/>
              </a:rPr>
              <a:t>ToR</a:t>
            </a:r>
            <a:r>
              <a:rPr lang="en-US" altLang="ko-KR" sz="2000" dirty="0" smtClean="0">
                <a:ea typeface="+mn-ea"/>
                <a:cs typeface="Arial" pitchFamily="34" charset="0"/>
              </a:rPr>
              <a:t>) </a:t>
            </a:r>
            <a:r>
              <a:rPr lang="en-US" altLang="ko-KR" sz="2000" dirty="0">
                <a:ea typeface="+mn-ea"/>
                <a:cs typeface="Arial" pitchFamily="34" charset="0"/>
              </a:rPr>
              <a:t>switches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Char char="u"/>
            </a:pPr>
            <a:r>
              <a:rPr lang="en-US" altLang="ko-KR" sz="2000" dirty="0">
                <a:ea typeface="+mn-ea"/>
                <a:cs typeface="Arial" pitchFamily="34" charset="0"/>
              </a:rPr>
              <a:t>Other links are mix of 1G, 10G; fiber, copper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5286551"/>
      </p:ext>
    </p:extLst>
  </p:cSld>
  <p:clrMapOvr>
    <a:masterClrMapping/>
  </p:clrMapOvr>
</p:sld>
</file>

<file path=ppt/theme/theme1.xml><?xml version="1.0" encoding="utf-8"?>
<a:theme xmlns:a="http://schemas.openxmlformats.org/drawingml/2006/main" name="1_NVC(3.0)">
  <a:themeElements>
    <a:clrScheme name="1_NVC(3.0) 3">
      <a:dk1>
        <a:srgbClr val="000000"/>
      </a:dk1>
      <a:lt1>
        <a:srgbClr val="FFFFFF"/>
      </a:lt1>
      <a:dk2>
        <a:srgbClr val="000000"/>
      </a:dk2>
      <a:lt2>
        <a:srgbClr val="393939"/>
      </a:lt2>
      <a:accent1>
        <a:srgbClr val="B2B2B2"/>
      </a:accent1>
      <a:accent2>
        <a:srgbClr val="868686"/>
      </a:accent2>
      <a:accent3>
        <a:srgbClr val="FFFFFF"/>
      </a:accent3>
      <a:accent4>
        <a:srgbClr val="000000"/>
      </a:accent4>
      <a:accent5>
        <a:srgbClr val="D5D5D5"/>
      </a:accent5>
      <a:accent6>
        <a:srgbClr val="797979"/>
      </a:accent6>
      <a:hlink>
        <a:srgbClr val="5F5F5F"/>
      </a:hlink>
      <a:folHlink>
        <a:srgbClr val="DDDDDD"/>
      </a:folHlink>
    </a:clrScheme>
    <a:fontScheme name="1_NVC(3.0)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" pitchFamily="50" charset="-127"/>
          </a:defRPr>
        </a:defPPr>
      </a:lstStyle>
    </a:lnDef>
  </a:objectDefaults>
  <a:extraClrSchemeLst>
    <a:extraClrScheme>
      <a:clrScheme name="1_NVC(3.0) 1">
        <a:dk1>
          <a:srgbClr val="000099"/>
        </a:dk1>
        <a:lt1>
          <a:srgbClr val="FFFFFF"/>
        </a:lt1>
        <a:dk2>
          <a:srgbClr val="0000FF"/>
        </a:dk2>
        <a:lt2>
          <a:srgbClr val="FFFF00"/>
        </a:lt2>
        <a:accent1>
          <a:srgbClr val="FF6633"/>
        </a:accent1>
        <a:accent2>
          <a:srgbClr val="FF00FF"/>
        </a:accent2>
        <a:accent3>
          <a:srgbClr val="AAAAFF"/>
        </a:accent3>
        <a:accent4>
          <a:srgbClr val="DADADA"/>
        </a:accent4>
        <a:accent5>
          <a:srgbClr val="FFB8AD"/>
        </a:accent5>
        <a:accent6>
          <a:srgbClr val="E700E7"/>
        </a:accent6>
        <a:hlink>
          <a:srgbClr val="FF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VC(3.0) 2">
        <a:dk1>
          <a:srgbClr val="000066"/>
        </a:dk1>
        <a:lt1>
          <a:srgbClr val="CCECFF"/>
        </a:lt1>
        <a:dk2>
          <a:srgbClr val="000080"/>
        </a:dk2>
        <a:lt2>
          <a:srgbClr val="000000"/>
        </a:lt2>
        <a:accent1>
          <a:srgbClr val="9999FF"/>
        </a:accent1>
        <a:accent2>
          <a:srgbClr val="CC00FF"/>
        </a:accent2>
        <a:accent3>
          <a:srgbClr val="E2F4FF"/>
        </a:accent3>
        <a:accent4>
          <a:srgbClr val="000056"/>
        </a:accent4>
        <a:accent5>
          <a:srgbClr val="CAC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VC(3.0)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B2B2B2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797979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VC(3.0) 4">
        <a:dk1>
          <a:srgbClr val="000000"/>
        </a:dk1>
        <a:lt1>
          <a:srgbClr val="FFFFFF"/>
        </a:lt1>
        <a:dk2>
          <a:srgbClr val="660033"/>
        </a:dk2>
        <a:lt2>
          <a:srgbClr val="FFFF66"/>
        </a:lt2>
        <a:accent1>
          <a:srgbClr val="FF0033"/>
        </a:accent1>
        <a:accent2>
          <a:srgbClr val="CC6600"/>
        </a:accent2>
        <a:accent3>
          <a:srgbClr val="B8AAAD"/>
        </a:accent3>
        <a:accent4>
          <a:srgbClr val="DADADA"/>
        </a:accent4>
        <a:accent5>
          <a:srgbClr val="FFAAAD"/>
        </a:accent5>
        <a:accent6>
          <a:srgbClr val="B95C00"/>
        </a:accent6>
        <a:hlink>
          <a:srgbClr val="999933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48114</TotalTime>
  <Words>3218</Words>
  <Application>Microsoft Office PowerPoint</Application>
  <PresentationFormat>화면 슬라이드 쇼(4:3)</PresentationFormat>
  <Paragraphs>560</Paragraphs>
  <Slides>51</Slides>
  <Notes>51</Notes>
  <HiddenSlides>0</HiddenSlides>
  <MMClips>0</MMClips>
  <ScaleCrop>false</ScaleCrop>
  <HeadingPairs>
    <vt:vector size="4" baseType="variant">
      <vt:variant>
        <vt:lpstr>테마</vt:lpstr>
      </vt:variant>
      <vt:variant>
        <vt:i4>4</vt:i4>
      </vt:variant>
      <vt:variant>
        <vt:lpstr>슬라이드 제목</vt:lpstr>
      </vt:variant>
      <vt:variant>
        <vt:i4>51</vt:i4>
      </vt:variant>
    </vt:vector>
  </HeadingPairs>
  <TitlesOfParts>
    <vt:vector size="55" baseType="lpstr">
      <vt:lpstr>1_NVC(3.0)</vt:lpstr>
      <vt:lpstr>2_디자인 사용자 지정</vt:lpstr>
      <vt:lpstr>1_디자인 사용자 지정</vt:lpstr>
      <vt:lpstr>디자인 사용자 지정</vt:lpstr>
      <vt:lpstr>CS 540 Network Architecture</vt:lpstr>
      <vt:lpstr>The cost of a Cloud</vt:lpstr>
      <vt:lpstr>The Cost of a Cloud</vt:lpstr>
      <vt:lpstr>Types of Cloud Service Data Centers</vt:lpstr>
      <vt:lpstr>Networking in Current Data Centers</vt:lpstr>
      <vt:lpstr>Types of Cloud Service Data Centers</vt:lpstr>
      <vt:lpstr>DCN topology</vt:lpstr>
      <vt:lpstr>DCN topology</vt:lpstr>
      <vt:lpstr>Networking in Current Data Centers</vt:lpstr>
      <vt:lpstr>Fragmentation</vt:lpstr>
      <vt:lpstr>Routing in Data Centers</vt:lpstr>
      <vt:lpstr>Basic Data Center Routing</vt:lpstr>
      <vt:lpstr>Server centric structure</vt:lpstr>
      <vt:lpstr>Switch centric structure</vt:lpstr>
      <vt:lpstr>PortLand</vt:lpstr>
      <vt:lpstr>PortLand</vt:lpstr>
      <vt:lpstr>VL2</vt:lpstr>
      <vt:lpstr>VL2</vt:lpstr>
      <vt:lpstr>VL2</vt:lpstr>
      <vt:lpstr>Discussion:  </vt:lpstr>
      <vt:lpstr>Fastpass: A Centralized “Zero-Queue” Datacenter Network</vt:lpstr>
      <vt:lpstr>Fastpass: A Centralized “Zero-Queue” Datacenter Network</vt:lpstr>
      <vt:lpstr>Fastpass: Architecture</vt:lpstr>
      <vt:lpstr>Fastpass: Timeslot allocation</vt:lpstr>
      <vt:lpstr>Fastpass: Timeslot allocation</vt:lpstr>
      <vt:lpstr>Fastpass: Path selection</vt:lpstr>
      <vt:lpstr>Fastpass: Arbiter failure</vt:lpstr>
      <vt:lpstr>Fastpass: Facebook experiments:</vt:lpstr>
      <vt:lpstr>Fastpass: Facebook experiments:</vt:lpstr>
      <vt:lpstr>Fastpass: Facebook experiments:</vt:lpstr>
      <vt:lpstr>Fastpass enables new network designs</vt:lpstr>
      <vt:lpstr>Discussion:  </vt:lpstr>
      <vt:lpstr>ProjecToR: Agile Reconfigurable Data Center Interconnect</vt:lpstr>
      <vt:lpstr>ProjecToR: Agile Reconfigurable Data Center Interconnect</vt:lpstr>
      <vt:lpstr>ProjecToR: Agile Reconfigurable Data Center Interconnect</vt:lpstr>
      <vt:lpstr>ProjecToR: Agile Reconfigurable Data Center Interconnect</vt:lpstr>
      <vt:lpstr>ProjecToR: Agile Reconfigurable Data Center Interconnect</vt:lpstr>
      <vt:lpstr>ProjecToR: Simulations</vt:lpstr>
      <vt:lpstr>Comparison </vt:lpstr>
      <vt:lpstr>Traffic Engineering</vt:lpstr>
      <vt:lpstr>Multicast Routing</vt:lpstr>
      <vt:lpstr>Multicast Routing</vt:lpstr>
      <vt:lpstr>Routing Security</vt:lpstr>
      <vt:lpstr>Routing Security</vt:lpstr>
      <vt:lpstr>Facebook’s DCN Architecture</vt:lpstr>
      <vt:lpstr>Software Defined Data Center </vt:lpstr>
      <vt:lpstr>Software Defined Data Center </vt:lpstr>
      <vt:lpstr>References</vt:lpstr>
      <vt:lpstr>Discussion:  </vt:lpstr>
      <vt:lpstr>Feedbacks</vt:lpstr>
      <vt:lpstr>Reading Assignment</vt:lpstr>
    </vt:vector>
  </TitlesOfParts>
  <Company>ICU-SICE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TCP</dc:title>
  <dc:creator>Younghee Lee</dc:creator>
  <cp:lastModifiedBy>USER</cp:lastModifiedBy>
  <cp:revision>412</cp:revision>
  <cp:lastPrinted>2000-09-05T05:09:43Z</cp:lastPrinted>
  <dcterms:created xsi:type="dcterms:W3CDTF">1998-07-19T12:47:56Z</dcterms:created>
  <dcterms:modified xsi:type="dcterms:W3CDTF">2016-11-01T00:32:57Z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3</vt:i4>
  </property>
  <property fmtid="{D5CDD505-2E9C-101B-9397-08002B2CF9AE}" pid="6" name="ScreenUsage">
    <vt:i4>3</vt:i4>
  </property>
  <property fmtid="{D5CDD505-2E9C-101B-9397-08002B2CF9AE}" pid="7" name="MailAddress">
    <vt:lpwstr>yhlee@pec.etri.re.kr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G:\이영희강의TP</vt:lpwstr>
  </property>
  <property fmtid="{D5CDD505-2E9C-101B-9397-08002B2CF9AE}" pid="22" name="EncodingType">
    <vt:i4>-99</vt:i4>
  </property>
</Properties>
</file>